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82" r:id="rId9"/>
    <p:sldId id="266" r:id="rId10"/>
    <p:sldId id="267" r:id="rId11"/>
    <p:sldId id="283" r:id="rId12"/>
    <p:sldId id="268" r:id="rId13"/>
    <p:sldId id="284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5" r:id="rId22"/>
    <p:sldId id="286" r:id="rId23"/>
    <p:sldId id="287" r:id="rId24"/>
    <p:sldId id="281" r:id="rId25"/>
    <p:sldId id="277" r:id="rId26"/>
    <p:sldId id="278" r:id="rId27"/>
    <p:sldId id="279" r:id="rId2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AD1B"/>
    <a:srgbClr val="1B325F"/>
    <a:srgbClr val="4B88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80" d="100"/>
          <a:sy n="280" d="100"/>
        </p:scale>
        <p:origin x="-480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7" d="100"/>
        <a:sy n="137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A4D53-D26C-CE46-8C55-3B1B6BA04D2B}" type="datetimeFigureOut">
              <a:rPr lang="en-US" smtClean="0"/>
              <a:t>5/12/15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6CC95-5BB2-894F-A498-7FD180B8FE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336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6CC95-5BB2-894F-A498-7FD180B8FE7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5454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Get better quality image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6CC95-5BB2-894F-A498-7FD180B8FE7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314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66BC-C304-BD4F-A8C2-F942CEEDA87A}" type="datetimeFigureOut">
              <a:rPr lang="en-US" smtClean="0"/>
              <a:t>5/12/15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D56F-3807-5D4C-BF6A-FE0BF51F0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206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66BC-C304-BD4F-A8C2-F942CEEDA87A}" type="datetimeFigureOut">
              <a:rPr lang="en-US" smtClean="0"/>
              <a:t>5/12/15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D56F-3807-5D4C-BF6A-FE0BF51F0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837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66BC-C304-BD4F-A8C2-F942CEEDA87A}" type="datetimeFigureOut">
              <a:rPr lang="en-US" smtClean="0"/>
              <a:t>5/12/15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D56F-3807-5D4C-BF6A-FE0BF51F0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9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66BC-C304-BD4F-A8C2-F942CEEDA87A}" type="datetimeFigureOut">
              <a:rPr lang="en-US" smtClean="0"/>
              <a:t>5/12/15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D56F-3807-5D4C-BF6A-FE0BF51F0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905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66BC-C304-BD4F-A8C2-F942CEEDA87A}" type="datetimeFigureOut">
              <a:rPr lang="en-US" smtClean="0"/>
              <a:t>5/12/15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D56F-3807-5D4C-BF6A-FE0BF51F0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797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66BC-C304-BD4F-A8C2-F942CEEDA87A}" type="datetimeFigureOut">
              <a:rPr lang="en-US" smtClean="0"/>
              <a:t>5/12/15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D56F-3807-5D4C-BF6A-FE0BF51F0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430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66BC-C304-BD4F-A8C2-F942CEEDA87A}" type="datetimeFigureOut">
              <a:rPr lang="en-US" smtClean="0"/>
              <a:t>5/12/15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D56F-3807-5D4C-BF6A-FE0BF51F0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751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66BC-C304-BD4F-A8C2-F942CEEDA87A}" type="datetimeFigureOut">
              <a:rPr lang="en-US" smtClean="0"/>
              <a:t>5/12/15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D56F-3807-5D4C-BF6A-FE0BF51F0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211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66BC-C304-BD4F-A8C2-F942CEEDA87A}" type="datetimeFigureOut">
              <a:rPr lang="en-US" smtClean="0"/>
              <a:t>5/12/15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D56F-3807-5D4C-BF6A-FE0BF51F0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377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66BC-C304-BD4F-A8C2-F942CEEDA87A}" type="datetimeFigureOut">
              <a:rPr lang="en-US" smtClean="0"/>
              <a:t>5/12/15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D56F-3807-5D4C-BF6A-FE0BF51F0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92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E66BC-C304-BD4F-A8C2-F942CEEDA87A}" type="datetimeFigureOut">
              <a:rPr lang="en-US" smtClean="0"/>
              <a:t>5/12/15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0D56F-3807-5D4C-BF6A-FE0BF51F0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518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5E66BC-C304-BD4F-A8C2-F942CEEDA87A}" type="datetimeFigureOut">
              <a:rPr lang="en-US" smtClean="0"/>
              <a:t>5/12/15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0D56F-3807-5D4C-BF6A-FE0BF51F07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05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88603" y="2838914"/>
            <a:ext cx="4449353" cy="1314450"/>
          </a:xfrm>
        </p:spPr>
        <p:txBody>
          <a:bodyPr/>
          <a:lstStyle/>
          <a:p>
            <a:r>
              <a:rPr lang="en-US" dirty="0" smtClean="0">
                <a:latin typeface="Bebas Neue"/>
                <a:cs typeface="Bebas Neue"/>
              </a:rPr>
              <a:t>And best practices for creating one!</a:t>
            </a:r>
            <a:endParaRPr lang="en-US" dirty="0">
              <a:latin typeface="Bebas Neue"/>
              <a:cs typeface="Bebas Neue"/>
            </a:endParaRPr>
          </a:p>
        </p:txBody>
      </p:sp>
      <p:pic>
        <p:nvPicPr>
          <p:cNvPr id="4" name="Picture 3" descr="silver number thre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19" y="162610"/>
            <a:ext cx="4793373" cy="47933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47532" y="1597819"/>
            <a:ext cx="5235100" cy="1102519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4B88C1"/>
                </a:solidFill>
                <a:latin typeface="Bebas Neue"/>
                <a:cs typeface="Bebas Neue"/>
              </a:rPr>
              <a:t>Three Reasons Why your business needs a mobile-Friendly website…</a:t>
            </a:r>
            <a:endParaRPr lang="en-US" sz="3200" b="1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</p:spTree>
    <p:extLst>
      <p:ext uri="{BB962C8B-B14F-4D97-AF65-F5344CB8AC3E}">
        <p14:creationId xmlns:p14="http://schemas.microsoft.com/office/powerpoint/2010/main" val="95272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Mobile searchers take </a:t>
            </a:r>
            <a:r>
              <a:rPr lang="en-US" dirty="0" smtClean="0">
                <a:solidFill>
                  <a:srgbClr val="74AD1B"/>
                </a:solidFill>
                <a:latin typeface="Bebas Neue"/>
                <a:cs typeface="Bebas Neue"/>
              </a:rPr>
              <a:t>action</a:t>
            </a:r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!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6859" y="1436754"/>
            <a:ext cx="4408309" cy="24153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66859" y="4166379"/>
            <a:ext cx="4571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9 out of 10 mobile searches lead to action…</a:t>
            </a:r>
            <a:r>
              <a:rPr lang="en-US" dirty="0" smtClean="0">
                <a:solidFill>
                  <a:srgbClr val="74AD1B"/>
                </a:solidFill>
                <a:latin typeface="Bebas Neue"/>
                <a:cs typeface="Bebas Neue"/>
              </a:rPr>
              <a:t>over half leading to a purchase</a:t>
            </a:r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!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</p:spTree>
    <p:extLst>
      <p:ext uri="{BB962C8B-B14F-4D97-AF65-F5344CB8AC3E}">
        <p14:creationId xmlns:p14="http://schemas.microsoft.com/office/powerpoint/2010/main" val="2838669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4B88C1"/>
                </a:solidFill>
                <a:latin typeface="Bebas Neue"/>
                <a:cs typeface="Bebas Neue"/>
              </a:rPr>
              <a:t>Reason #3: mobile is already impacting buyers buy</a:t>
            </a:r>
            <a:endParaRPr lang="en-US" sz="3600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559" y="1357559"/>
            <a:ext cx="4096656" cy="3683547"/>
          </a:xfrm>
        </p:spPr>
        <p:txBody>
          <a:bodyPr>
            <a:normAutofit/>
          </a:bodyPr>
          <a:lstStyle/>
          <a:p>
            <a:pPr marL="398463" indent="-398463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61% of mobile searches result in phone call</a:t>
            </a:r>
          </a:p>
          <a:p>
            <a:pPr marL="398463" indent="-398463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59% of mobile searches result in visit</a:t>
            </a:r>
          </a:p>
          <a:p>
            <a:pPr marL="398463" indent="-398463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Mobile-optimized websites are </a:t>
            </a:r>
            <a:r>
              <a:rPr lang="en-US" sz="2800" dirty="0" smtClean="0">
                <a:solidFill>
                  <a:srgbClr val="74AD1B"/>
                </a:solidFill>
                <a:latin typeface="Bebas Neue"/>
                <a:cs typeface="Bebas Neue"/>
              </a:rPr>
              <a:t>more likely to convert </a:t>
            </a:r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browsers into buyers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6215" y="1465943"/>
            <a:ext cx="41275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12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And buyers are getting picky…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66859" y="4166379"/>
            <a:ext cx="4571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Source = </a:t>
            </a:r>
            <a:r>
              <a:rPr lang="en-US" dirty="0" err="1" smtClean="0">
                <a:solidFill>
                  <a:srgbClr val="4B88C1"/>
                </a:solidFill>
                <a:latin typeface="Bebas Neue"/>
                <a:cs typeface="Bebas Neue"/>
              </a:rPr>
              <a:t>google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2353" y="1386812"/>
            <a:ext cx="4079698" cy="2838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160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496300" cy="8001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4B88C1"/>
                </a:solidFill>
                <a:latin typeface="Bebas Neue"/>
                <a:cs typeface="Bebas Neue"/>
              </a:rPr>
              <a:t>Google will now demote non-mobile optimized sites</a:t>
            </a:r>
            <a:endParaRPr lang="en-US" sz="3600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559" y="1357559"/>
            <a:ext cx="4096656" cy="3683547"/>
          </a:xfrm>
        </p:spPr>
        <p:txBody>
          <a:bodyPr>
            <a:normAutofit/>
          </a:bodyPr>
          <a:lstStyle/>
          <a:p>
            <a:pPr marL="398463" indent="-398463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Google taking strong stance on mobile </a:t>
            </a:r>
            <a:r>
              <a:rPr lang="en-US" sz="2800" dirty="0" err="1" smtClean="0">
                <a:solidFill>
                  <a:srgbClr val="1B325F"/>
                </a:solidFill>
                <a:latin typeface="Bebas Neue"/>
                <a:cs typeface="Bebas Neue"/>
              </a:rPr>
              <a:t>seo</a:t>
            </a:r>
            <a:endParaRPr lang="en-US" sz="2800" dirty="0" smtClean="0">
              <a:solidFill>
                <a:srgbClr val="1B325F"/>
              </a:solidFill>
              <a:latin typeface="Bebas Neue"/>
              <a:cs typeface="Bebas Neue"/>
            </a:endParaRPr>
          </a:p>
          <a:p>
            <a:pPr marL="398463" indent="-398463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If your site is not built right, </a:t>
            </a:r>
            <a:r>
              <a:rPr lang="en-US" sz="2800" dirty="0" smtClean="0">
                <a:solidFill>
                  <a:srgbClr val="74AD1B"/>
                </a:solidFill>
                <a:latin typeface="Bebas Neue"/>
                <a:cs typeface="Bebas Neue"/>
              </a:rPr>
              <a:t>you will be penalized </a:t>
            </a:r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in search engine results</a:t>
            </a:r>
          </a:p>
          <a:p>
            <a:pPr marL="398463" indent="-398463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Beware of </a:t>
            </a:r>
            <a:r>
              <a:rPr lang="en-US" sz="2800" dirty="0" smtClean="0">
                <a:solidFill>
                  <a:srgbClr val="74AD1B"/>
                </a:solidFill>
                <a:latin typeface="Bebas Neue"/>
                <a:cs typeface="Bebas Neue"/>
              </a:rPr>
              <a:t>long load times </a:t>
            </a:r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and </a:t>
            </a:r>
            <a:r>
              <a:rPr lang="en-US" sz="2800" dirty="0" smtClean="0">
                <a:solidFill>
                  <a:srgbClr val="74AD1B"/>
                </a:solidFill>
                <a:latin typeface="Bebas Neue"/>
                <a:cs typeface="Bebas Neue"/>
              </a:rPr>
              <a:t>broken links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6414" y="1587499"/>
            <a:ext cx="3897086" cy="194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213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Stand out from the crowd…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66859" y="4166379"/>
            <a:ext cx="4571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Source = </a:t>
            </a:r>
            <a:r>
              <a:rPr lang="en-US" dirty="0" err="1" smtClean="0">
                <a:solidFill>
                  <a:srgbClr val="4B88C1"/>
                </a:solidFill>
                <a:latin typeface="Bebas Neue"/>
                <a:cs typeface="Bebas Neue"/>
              </a:rPr>
              <a:t>Web.com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2313" y="1895318"/>
            <a:ext cx="7772400" cy="158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Only </a:t>
            </a:r>
            <a:r>
              <a:rPr lang="en-US" sz="7800" dirty="0" smtClean="0">
                <a:solidFill>
                  <a:srgbClr val="4B88C1"/>
                </a:solidFill>
                <a:latin typeface="Bebas Neue"/>
                <a:cs typeface="Bebas Neue"/>
              </a:rPr>
              <a:t>26%</a:t>
            </a:r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 of local businesses have a mobile-friendly website!</a:t>
            </a:r>
            <a:endParaRPr lang="en-US" dirty="0">
              <a:solidFill>
                <a:srgbClr val="1B325F"/>
              </a:solidFill>
              <a:latin typeface="Bebas Neue"/>
              <a:cs typeface="Bebas Neue"/>
            </a:endParaRPr>
          </a:p>
        </p:txBody>
      </p:sp>
    </p:spTree>
    <p:extLst>
      <p:ext uri="{BB962C8B-B14F-4D97-AF65-F5344CB8AC3E}">
        <p14:creationId xmlns:p14="http://schemas.microsoft.com/office/powerpoint/2010/main" val="2108719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And reap the benefits!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66859" y="4166379"/>
            <a:ext cx="4571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Source = </a:t>
            </a:r>
            <a:r>
              <a:rPr lang="en-US" dirty="0" err="1" smtClean="0">
                <a:solidFill>
                  <a:srgbClr val="4B88C1"/>
                </a:solidFill>
                <a:latin typeface="Bebas Neue"/>
                <a:cs typeface="Bebas Neue"/>
              </a:rPr>
              <a:t>Web.com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2313" y="1895318"/>
            <a:ext cx="7772400" cy="158271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7800" dirty="0" smtClean="0">
                <a:solidFill>
                  <a:srgbClr val="4B88C1"/>
                </a:solidFill>
                <a:latin typeface="Bebas Neue"/>
                <a:cs typeface="Bebas Neue"/>
              </a:rPr>
              <a:t>84%</a:t>
            </a:r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 of local businesses with a mobile-friendly website see an </a:t>
            </a:r>
            <a:r>
              <a:rPr lang="en-US" dirty="0" smtClean="0">
                <a:solidFill>
                  <a:srgbClr val="74AD1B"/>
                </a:solidFill>
                <a:latin typeface="Bebas Neue"/>
                <a:cs typeface="Bebas Neue"/>
              </a:rPr>
              <a:t>increase</a:t>
            </a:r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 in new business.</a:t>
            </a:r>
            <a:endParaRPr lang="en-US" dirty="0">
              <a:solidFill>
                <a:srgbClr val="1B325F"/>
              </a:solidFill>
              <a:latin typeface="Bebas Neue"/>
              <a:cs typeface="Bebas Neue"/>
            </a:endParaRPr>
          </a:p>
        </p:txBody>
      </p:sp>
    </p:spTree>
    <p:extLst>
      <p:ext uri="{BB962C8B-B14F-4D97-AF65-F5344CB8AC3E}">
        <p14:creationId xmlns:p14="http://schemas.microsoft.com/office/powerpoint/2010/main" val="1196397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Let’s recap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560"/>
            <a:ext cx="8229600" cy="3243834"/>
          </a:xfrm>
        </p:spPr>
        <p:txBody>
          <a:bodyPr>
            <a:normAutofit/>
          </a:bodyPr>
          <a:lstStyle/>
          <a:p>
            <a:pPr marL="681228" indent="-571500"/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Having a mobile-friendly website means…</a:t>
            </a:r>
          </a:p>
          <a:p>
            <a:pPr marL="1081278" lvl="1" indent="-571500"/>
            <a:r>
              <a:rPr lang="en-US" b="1" dirty="0" smtClean="0">
                <a:solidFill>
                  <a:srgbClr val="4B88C1"/>
                </a:solidFill>
                <a:latin typeface="Bebas Neue"/>
                <a:cs typeface="Bebas Neue"/>
              </a:rPr>
              <a:t>Stand out from the crowd</a:t>
            </a:r>
          </a:p>
          <a:p>
            <a:pPr marL="1081278" lvl="1" indent="-571500"/>
            <a:r>
              <a:rPr lang="en-US" b="1" dirty="0" smtClean="0">
                <a:solidFill>
                  <a:srgbClr val="4B88C1"/>
                </a:solidFill>
                <a:latin typeface="Bebas Neue"/>
                <a:cs typeface="Bebas Neue"/>
              </a:rPr>
              <a:t>Better user experience</a:t>
            </a:r>
          </a:p>
          <a:p>
            <a:pPr marL="1081278" lvl="1" indent="-571500"/>
            <a:r>
              <a:rPr lang="en-US" b="1" dirty="0" smtClean="0">
                <a:solidFill>
                  <a:srgbClr val="4B88C1"/>
                </a:solidFill>
                <a:latin typeface="Bebas Neue"/>
                <a:cs typeface="Bebas Neue"/>
              </a:rPr>
              <a:t>Professional presence</a:t>
            </a:r>
          </a:p>
          <a:p>
            <a:pPr marL="1081278" lvl="1" indent="-571500"/>
            <a:r>
              <a:rPr lang="en-US" b="1" dirty="0" smtClean="0">
                <a:solidFill>
                  <a:srgbClr val="4B88C1"/>
                </a:solidFill>
                <a:latin typeface="Bebas Neue"/>
                <a:cs typeface="Bebas Neue"/>
              </a:rPr>
              <a:t>More traffic</a:t>
            </a:r>
          </a:p>
          <a:p>
            <a:pPr marL="1081278" lvl="1" indent="-571500"/>
            <a:r>
              <a:rPr lang="en-US" b="1" dirty="0" smtClean="0">
                <a:solidFill>
                  <a:srgbClr val="4B88C1"/>
                </a:solidFill>
                <a:latin typeface="Bebas Neue"/>
                <a:cs typeface="Bebas Neue"/>
              </a:rPr>
              <a:t>More sales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267487" y="3490581"/>
            <a:ext cx="4571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u="sng" dirty="0">
                <a:solidFill>
                  <a:srgbClr val="74AD1B"/>
                </a:solidFill>
                <a:latin typeface="Hand of Sean"/>
                <a:cs typeface="Hand of Sean"/>
              </a:rPr>
              <a:t>W</a:t>
            </a:r>
            <a:r>
              <a:rPr lang="en-US" sz="2400" b="1" i="1" u="sng" dirty="0" smtClean="0">
                <a:solidFill>
                  <a:srgbClr val="74AD1B"/>
                </a:solidFill>
                <a:latin typeface="Hand of Sean"/>
                <a:cs typeface="Hand of Sean"/>
              </a:rPr>
              <a:t>hy wouldn’t you have one?!</a:t>
            </a:r>
            <a:endParaRPr lang="en-US" sz="2400" b="1" i="1" u="sng" dirty="0">
              <a:solidFill>
                <a:srgbClr val="74AD1B"/>
              </a:solidFill>
              <a:latin typeface="Hand of Sean"/>
              <a:cs typeface="Hand of Sean"/>
            </a:endParaRPr>
          </a:p>
        </p:txBody>
      </p:sp>
    </p:spTree>
    <p:extLst>
      <p:ext uri="{BB962C8B-B14F-4D97-AF65-F5344CB8AC3E}">
        <p14:creationId xmlns:p14="http://schemas.microsoft.com/office/powerpoint/2010/main" val="12090011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4179"/>
            <a:ext cx="7772400" cy="1021556"/>
          </a:xfrm>
        </p:spPr>
        <p:txBody>
          <a:bodyPr/>
          <a:lstStyle/>
          <a:p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Act three:</a:t>
            </a:r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 </a:t>
            </a:r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mobile website best practices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8409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1. Use a responsive design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877" y="1543064"/>
            <a:ext cx="3936829" cy="28213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1318836">
            <a:off x="752406" y="1574979"/>
            <a:ext cx="2072105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Handwriting - Dakota"/>
                <a:cs typeface="Handwriting - Dakota"/>
              </a:rPr>
              <a:t>One version of your site to maintain</a:t>
            </a:r>
          </a:p>
          <a:p>
            <a:endParaRPr lang="en-US" dirty="0" smtClean="0">
              <a:latin typeface="Handwriting - Dakota"/>
              <a:cs typeface="Handwriting - Dakota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Handwriting - Dakota"/>
                <a:cs typeface="Handwriting - Dakota"/>
              </a:rPr>
              <a:t>Make changes in one place</a:t>
            </a:r>
          </a:p>
          <a:p>
            <a:endParaRPr lang="en-US" kern="1200" dirty="0" smtClean="0">
              <a:latin typeface="Handwriting - Dakota"/>
              <a:cs typeface="Handwriting - Dakota"/>
            </a:endParaRPr>
          </a:p>
          <a:p>
            <a:pPr>
              <a:buFont typeface="Arial"/>
              <a:buChar char="•"/>
            </a:pPr>
            <a:r>
              <a:rPr lang="en-US" kern="1200" dirty="0" smtClean="0">
                <a:latin typeface="Handwriting - Dakota"/>
                <a:cs typeface="Handwriting - Dakota"/>
              </a:rPr>
              <a:t>Automatically adapts to the device being used</a:t>
            </a:r>
          </a:p>
        </p:txBody>
      </p:sp>
    </p:spTree>
    <p:extLst>
      <p:ext uri="{BB962C8B-B14F-4D97-AF65-F5344CB8AC3E}">
        <p14:creationId xmlns:p14="http://schemas.microsoft.com/office/powerpoint/2010/main" val="2312323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2. Keep it simple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21318836">
            <a:off x="1421797" y="1775729"/>
            <a:ext cx="24023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Handwriting - Dakota"/>
                <a:cs typeface="Handwriting - Dakota"/>
              </a:rPr>
              <a:t>Remember they are on a small device…and on the move!</a:t>
            </a:r>
          </a:p>
          <a:p>
            <a:pPr>
              <a:buFont typeface="Arial"/>
              <a:buChar char="•"/>
            </a:pPr>
            <a:endParaRPr lang="en-US" kern="1200" dirty="0">
              <a:latin typeface="Handwriting - Dakota"/>
              <a:cs typeface="Handwriting - Dakota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Handwriting - Dakota"/>
                <a:cs typeface="Handwriting - Dakota"/>
              </a:rPr>
              <a:t>Make the most common request front-and-center!</a:t>
            </a:r>
          </a:p>
          <a:p>
            <a:pPr>
              <a:buFont typeface="Arial"/>
              <a:buChar char="•"/>
            </a:pPr>
            <a:endParaRPr lang="en-US" kern="1200" dirty="0">
              <a:latin typeface="Handwriting - Dakota"/>
              <a:cs typeface="Handwriting - Dakota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Handwriting - Dakota"/>
                <a:cs typeface="Handwriting - Dakota"/>
              </a:rPr>
              <a:t>Limit the content</a:t>
            </a:r>
            <a:endParaRPr lang="en-US" kern="1200" dirty="0" smtClean="0">
              <a:latin typeface="Handwriting - Dakota"/>
              <a:cs typeface="Handwriting - Dakot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63015">
            <a:off x="5200177" y="1396265"/>
            <a:ext cx="1757013" cy="3196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029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Agenda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560"/>
            <a:ext cx="8229600" cy="3243834"/>
          </a:xfrm>
        </p:spPr>
        <p:txBody>
          <a:bodyPr>
            <a:normAutofit fontScale="92500" lnSpcReduction="20000"/>
          </a:bodyPr>
          <a:lstStyle/>
          <a:p>
            <a:pPr marL="681228" indent="-571500">
              <a:buFont typeface="+mj-lt"/>
              <a:buAutoNum type="romanUcPeriod"/>
            </a:pPr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What</a:t>
            </a:r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 is a mobile-friendly website?</a:t>
            </a:r>
            <a:b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</a:br>
            <a:endParaRPr lang="en-US" dirty="0" smtClean="0">
              <a:solidFill>
                <a:srgbClr val="1B325F"/>
              </a:solidFill>
              <a:latin typeface="Bebas Neue"/>
              <a:cs typeface="Bebas Neue"/>
            </a:endParaRPr>
          </a:p>
          <a:p>
            <a:pPr marL="681228" indent="-571500">
              <a:buFont typeface="+mj-lt"/>
              <a:buAutoNum type="romanUcPeriod"/>
            </a:pPr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Why</a:t>
            </a:r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 your business needs a mobile-friendly website</a:t>
            </a:r>
            <a:b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</a:br>
            <a:endParaRPr lang="en-US" dirty="0" smtClean="0">
              <a:solidFill>
                <a:srgbClr val="1B325F"/>
              </a:solidFill>
              <a:latin typeface="Bebas Neue"/>
              <a:cs typeface="Bebas Neue"/>
            </a:endParaRPr>
          </a:p>
          <a:p>
            <a:pPr marL="681228" indent="-571500">
              <a:buFont typeface="+mj-lt"/>
              <a:buAutoNum type="romanUcPeriod"/>
            </a:pPr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Mobile </a:t>
            </a:r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website</a:t>
            </a:r>
            <a:r>
              <a:rPr lang="en-US" dirty="0">
                <a:solidFill>
                  <a:srgbClr val="1B325F"/>
                </a:solidFill>
                <a:latin typeface="Bebas Neue"/>
                <a:cs typeface="Bebas Neue"/>
              </a:rPr>
              <a:t> </a:t>
            </a:r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Practices</a:t>
            </a:r>
          </a:p>
          <a:p>
            <a:pPr marL="109728" indent="0">
              <a:buNone/>
            </a:pPr>
            <a:endParaRPr lang="en-US" dirty="0" smtClean="0">
              <a:solidFill>
                <a:srgbClr val="1B325F"/>
              </a:solidFill>
              <a:latin typeface="Bebas Neue"/>
              <a:cs typeface="Bebas Neue"/>
            </a:endParaRPr>
          </a:p>
          <a:p>
            <a:pPr marL="681228" indent="-571500">
              <a:buFont typeface="+mj-lt"/>
              <a:buAutoNum type="romanUcPeriod"/>
            </a:pPr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Key takeaways</a:t>
            </a:r>
            <a:endParaRPr lang="en-US" dirty="0">
              <a:solidFill>
                <a:srgbClr val="1B325F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0451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3. Design for fat fingers </a:t>
            </a:r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  <a:sym typeface="Wingdings"/>
              </a:rPr>
              <a:t>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21318836">
            <a:off x="1101457" y="1649200"/>
            <a:ext cx="236213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Handwriting - Dakota"/>
                <a:cs typeface="Handwriting - Dakota"/>
              </a:rPr>
              <a:t>Single columns</a:t>
            </a:r>
          </a:p>
          <a:p>
            <a:endParaRPr lang="en-US" dirty="0" smtClean="0">
              <a:latin typeface="Handwriting - Dakota"/>
              <a:cs typeface="Handwriting - Dakota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Handwriting - Dakota"/>
                <a:cs typeface="Handwriting - Dakota"/>
              </a:rPr>
              <a:t>Big buttons</a:t>
            </a:r>
          </a:p>
          <a:p>
            <a:endParaRPr lang="en-US" kern="1200" dirty="0" smtClean="0">
              <a:latin typeface="Handwriting - Dakota"/>
              <a:cs typeface="Handwriting - Dakota"/>
            </a:endParaRPr>
          </a:p>
          <a:p>
            <a:pPr>
              <a:buFont typeface="Arial"/>
              <a:buChar char="•"/>
            </a:pPr>
            <a:r>
              <a:rPr lang="en-US" kern="1200" dirty="0" smtClean="0">
                <a:latin typeface="Handwriting - Dakota"/>
                <a:cs typeface="Handwriting - Dakota"/>
              </a:rPr>
              <a:t>Plenty of space</a:t>
            </a:r>
          </a:p>
          <a:p>
            <a:pPr>
              <a:buFont typeface="Arial"/>
              <a:buChar char="•"/>
            </a:pPr>
            <a:endParaRPr lang="en-US" dirty="0">
              <a:latin typeface="Handwriting - Dakota"/>
              <a:cs typeface="Handwriting - Dakota"/>
            </a:endParaRPr>
          </a:p>
          <a:p>
            <a:pPr>
              <a:buFont typeface="Arial"/>
              <a:buChar char="•"/>
            </a:pPr>
            <a:r>
              <a:rPr lang="en-US" kern="1200" dirty="0" smtClean="0">
                <a:latin typeface="Handwriting - Dakota"/>
                <a:cs typeface="Handwriting - Dakota"/>
              </a:rPr>
              <a:t>Drop-down menus instead of forms to fill in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763" y="1553529"/>
            <a:ext cx="3600999" cy="280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4389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916" y="1357559"/>
            <a:ext cx="4704443" cy="3683547"/>
          </a:xfrm>
        </p:spPr>
        <p:txBody>
          <a:bodyPr>
            <a:noAutofit/>
          </a:bodyPr>
          <a:lstStyle/>
          <a:p>
            <a:pPr marL="398463" indent="-288925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Use </a:t>
            </a:r>
            <a:r>
              <a:rPr lang="en-US" sz="2800" dirty="0" err="1" smtClean="0">
                <a:solidFill>
                  <a:srgbClr val="1B325F"/>
                </a:solidFill>
                <a:latin typeface="Bebas Neue"/>
                <a:cs typeface="Bebas Neue"/>
              </a:rPr>
              <a:t>google</a:t>
            </a:r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 analytics</a:t>
            </a:r>
          </a:p>
          <a:p>
            <a:pPr marL="398463" indent="-288925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Study </a:t>
            </a:r>
            <a:r>
              <a:rPr lang="en-US" sz="2800" dirty="0" smtClean="0">
                <a:solidFill>
                  <a:srgbClr val="74AD1B"/>
                </a:solidFill>
                <a:latin typeface="Bebas Neue"/>
                <a:cs typeface="Bebas Neue"/>
              </a:rPr>
              <a:t>user behavior </a:t>
            </a:r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of mobile vs. desktop traffic</a:t>
            </a:r>
          </a:p>
          <a:p>
            <a:pPr marL="398463" indent="-288925"/>
            <a:r>
              <a:rPr lang="en-US" sz="2800" dirty="0">
                <a:solidFill>
                  <a:srgbClr val="1B325F"/>
                </a:solidFill>
                <a:latin typeface="Bebas Neue"/>
                <a:cs typeface="Bebas Neue"/>
              </a:rPr>
              <a:t>Analyze </a:t>
            </a:r>
            <a:r>
              <a:rPr lang="en-US" sz="2800" dirty="0">
                <a:solidFill>
                  <a:srgbClr val="74AD1B"/>
                </a:solidFill>
                <a:latin typeface="Bebas Neue"/>
                <a:cs typeface="Bebas Neue"/>
              </a:rPr>
              <a:t>how</a:t>
            </a:r>
            <a:r>
              <a:rPr lang="en-US" sz="2800" dirty="0">
                <a:solidFill>
                  <a:srgbClr val="1B325F"/>
                </a:solidFill>
                <a:latin typeface="Bebas Neue"/>
                <a:cs typeface="Bebas Neue"/>
              </a:rPr>
              <a:t> they are finding your </a:t>
            </a:r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site and </a:t>
            </a:r>
            <a:r>
              <a:rPr lang="en-US" sz="2800" dirty="0" smtClean="0">
                <a:solidFill>
                  <a:srgbClr val="74AD1B"/>
                </a:solidFill>
                <a:latin typeface="Bebas Neue"/>
                <a:cs typeface="Bebas Neue"/>
              </a:rPr>
              <a:t>what</a:t>
            </a:r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 they are doing on it</a:t>
            </a:r>
          </a:p>
          <a:p>
            <a:pPr marL="398463" indent="-288925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Look for ways to </a:t>
            </a:r>
            <a:r>
              <a:rPr lang="en-US" sz="2800" dirty="0" smtClean="0">
                <a:solidFill>
                  <a:srgbClr val="74AD1B"/>
                </a:solidFill>
                <a:latin typeface="Bebas Neue"/>
                <a:cs typeface="Bebas Neue"/>
              </a:rPr>
              <a:t>optimize </a:t>
            </a:r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based on what you discover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3983" y="3385250"/>
            <a:ext cx="4023335" cy="140015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9670" y="1330346"/>
            <a:ext cx="2598122" cy="205218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457200"/>
            <a:ext cx="8229600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4B88C1"/>
                </a:solidFill>
                <a:latin typeface="Bebas Neue"/>
                <a:cs typeface="Bebas Neue"/>
              </a:rPr>
              <a:t>4. Measure and test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</p:spTree>
    <p:extLst>
      <p:ext uri="{BB962C8B-B14F-4D97-AF65-F5344CB8AC3E}">
        <p14:creationId xmlns:p14="http://schemas.microsoft.com/office/powerpoint/2010/main" val="3946495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357559"/>
            <a:ext cx="4704443" cy="3683547"/>
          </a:xfrm>
        </p:spPr>
        <p:txBody>
          <a:bodyPr>
            <a:noAutofit/>
          </a:bodyPr>
          <a:lstStyle/>
          <a:p>
            <a:pPr marL="398463" indent="-288925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Test on different </a:t>
            </a:r>
            <a:r>
              <a:rPr lang="en-US" sz="2800" dirty="0" smtClean="0">
                <a:solidFill>
                  <a:srgbClr val="74AD1B"/>
                </a:solidFill>
                <a:latin typeface="Bebas Neue"/>
                <a:cs typeface="Bebas Neue"/>
              </a:rPr>
              <a:t>devices</a:t>
            </a:r>
          </a:p>
          <a:p>
            <a:pPr marL="398463" indent="-288925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Test on different </a:t>
            </a:r>
            <a:r>
              <a:rPr lang="en-US" sz="2800" dirty="0" err="1" smtClean="0">
                <a:solidFill>
                  <a:srgbClr val="74AD1B"/>
                </a:solidFill>
                <a:latin typeface="Bebas Neue"/>
                <a:cs typeface="Bebas Neue"/>
              </a:rPr>
              <a:t>os</a:t>
            </a:r>
            <a:endParaRPr lang="en-US" sz="2800" dirty="0" smtClean="0">
              <a:solidFill>
                <a:srgbClr val="74AD1B"/>
              </a:solidFill>
              <a:latin typeface="Bebas Neue"/>
              <a:cs typeface="Bebas Neue"/>
            </a:endParaRPr>
          </a:p>
          <a:p>
            <a:pPr marL="398463" indent="-288925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Test all pages, links, and functions</a:t>
            </a:r>
          </a:p>
          <a:p>
            <a:pPr marL="688975" lvl="1" indent="-290513">
              <a:tabLst>
                <a:tab pos="798513" algn="l"/>
              </a:tabLst>
            </a:pPr>
            <a:r>
              <a:rPr lang="en-US" sz="2400" dirty="0" smtClean="0">
                <a:solidFill>
                  <a:srgbClr val="1B325F"/>
                </a:solidFill>
                <a:latin typeface="Bebas Neue"/>
                <a:cs typeface="Bebas Neue"/>
              </a:rPr>
              <a:t>Check for </a:t>
            </a:r>
            <a:r>
              <a:rPr lang="en-US" sz="2400" dirty="0" smtClean="0">
                <a:solidFill>
                  <a:srgbClr val="74AD1B"/>
                </a:solidFill>
                <a:latin typeface="Bebas Neue"/>
                <a:cs typeface="Bebas Neue"/>
              </a:rPr>
              <a:t>easy navigation</a:t>
            </a:r>
          </a:p>
          <a:p>
            <a:pPr marL="688975" lvl="1" indent="-290513">
              <a:tabLst>
                <a:tab pos="798513" algn="l"/>
              </a:tabLst>
            </a:pPr>
            <a:r>
              <a:rPr lang="en-US" sz="2400" dirty="0" smtClean="0">
                <a:solidFill>
                  <a:srgbClr val="1B325F"/>
                </a:solidFill>
                <a:latin typeface="Bebas Neue"/>
                <a:cs typeface="Bebas Neue"/>
              </a:rPr>
              <a:t>Minimal </a:t>
            </a:r>
            <a:r>
              <a:rPr lang="en-US" sz="2400" dirty="0" smtClean="0">
                <a:solidFill>
                  <a:srgbClr val="74AD1B"/>
                </a:solidFill>
                <a:latin typeface="Bebas Neue"/>
                <a:cs typeface="Bebas Neue"/>
              </a:rPr>
              <a:t>load times</a:t>
            </a:r>
          </a:p>
          <a:p>
            <a:pPr marL="688975" lvl="1" indent="-290513">
              <a:tabLst>
                <a:tab pos="798513" algn="l"/>
              </a:tabLst>
            </a:pPr>
            <a:r>
              <a:rPr lang="en-US" sz="2400" dirty="0" smtClean="0">
                <a:solidFill>
                  <a:srgbClr val="1B325F"/>
                </a:solidFill>
                <a:latin typeface="Bebas Neue"/>
                <a:cs typeface="Bebas Neue"/>
              </a:rPr>
              <a:t>No </a:t>
            </a:r>
            <a:r>
              <a:rPr lang="en-US" sz="2400" dirty="0" smtClean="0">
                <a:solidFill>
                  <a:srgbClr val="74AD1B"/>
                </a:solidFill>
                <a:latin typeface="Bebas Neue"/>
                <a:cs typeface="Bebas Neue"/>
              </a:rPr>
              <a:t>broken links </a:t>
            </a:r>
            <a:r>
              <a:rPr lang="en-US" sz="2400" dirty="0" smtClean="0">
                <a:solidFill>
                  <a:srgbClr val="1B325F"/>
                </a:solidFill>
                <a:latin typeface="Bebas Neue"/>
                <a:cs typeface="Bebas Neue"/>
              </a:rPr>
              <a:t>or errors</a:t>
            </a:r>
          </a:p>
          <a:p>
            <a:pPr marL="566928" indent="-457200"/>
            <a:endParaRPr lang="en-US" sz="2800" dirty="0" smtClean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17460"/>
          <a:stretch/>
        </p:blipFill>
        <p:spPr>
          <a:xfrm>
            <a:off x="5071920" y="1439198"/>
            <a:ext cx="3573148" cy="3136052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457200"/>
            <a:ext cx="8229600" cy="800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>
                <a:solidFill>
                  <a:srgbClr val="4B88C1"/>
                </a:solidFill>
                <a:latin typeface="Bebas Neue"/>
                <a:cs typeface="Bebas Neue"/>
              </a:rPr>
              <a:t>4. Measure and test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</p:spTree>
    <p:extLst>
      <p:ext uri="{BB962C8B-B14F-4D97-AF65-F5344CB8AC3E}">
        <p14:creationId xmlns:p14="http://schemas.microsoft.com/office/powerpoint/2010/main" val="898923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Optimize for SEO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604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What do we mean by SEO?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357560"/>
            <a:ext cx="8229600" cy="3243834"/>
          </a:xfrm>
        </p:spPr>
        <p:txBody>
          <a:bodyPr>
            <a:normAutofit/>
          </a:bodyPr>
          <a:lstStyle/>
          <a:p>
            <a:pPr marL="407988" indent="-407988">
              <a:tabLst>
                <a:tab pos="398463" algn="l"/>
                <a:tab pos="454025" algn="l"/>
              </a:tabLst>
            </a:pPr>
            <a:r>
              <a:rPr lang="en-US" sz="2800" b="1" dirty="0" smtClean="0">
                <a:solidFill>
                  <a:srgbClr val="1B325F"/>
                </a:solidFill>
                <a:latin typeface="Bebas Neue"/>
                <a:cs typeface="Bebas Neue"/>
              </a:rPr>
              <a:t>Art and science of </a:t>
            </a:r>
            <a:r>
              <a:rPr lang="en-US" sz="2800" b="1" dirty="0" smtClean="0">
                <a:solidFill>
                  <a:srgbClr val="74AD1B"/>
                </a:solidFill>
                <a:latin typeface="Bebas Neue"/>
                <a:cs typeface="Bebas Neue"/>
              </a:rPr>
              <a:t>ranking</a:t>
            </a:r>
            <a:br>
              <a:rPr lang="en-US" sz="2800" b="1" dirty="0" smtClean="0">
                <a:solidFill>
                  <a:srgbClr val="74AD1B"/>
                </a:solidFill>
                <a:latin typeface="Bebas Neue"/>
                <a:cs typeface="Bebas Neue"/>
              </a:rPr>
            </a:br>
            <a:r>
              <a:rPr lang="en-US" sz="2800" b="1" dirty="0" smtClean="0">
                <a:solidFill>
                  <a:srgbClr val="74AD1B"/>
                </a:solidFill>
                <a:latin typeface="Bebas Neue"/>
                <a:cs typeface="Bebas Neue"/>
              </a:rPr>
              <a:t>your website</a:t>
            </a:r>
            <a:r>
              <a:rPr lang="en-US" sz="2800" b="1" dirty="0" smtClean="0">
                <a:solidFill>
                  <a:srgbClr val="1B325F"/>
                </a:solidFill>
                <a:latin typeface="Bebas Neue"/>
                <a:cs typeface="Bebas Neue"/>
              </a:rPr>
              <a:t> across major</a:t>
            </a:r>
            <a:br>
              <a:rPr lang="en-US" sz="2800" b="1" dirty="0" smtClean="0">
                <a:solidFill>
                  <a:srgbClr val="1B325F"/>
                </a:solidFill>
                <a:latin typeface="Bebas Neue"/>
                <a:cs typeface="Bebas Neue"/>
              </a:rPr>
            </a:br>
            <a:r>
              <a:rPr lang="en-US" sz="2800" b="1" dirty="0" smtClean="0">
                <a:solidFill>
                  <a:srgbClr val="1B325F"/>
                </a:solidFill>
                <a:latin typeface="Bebas Neue"/>
                <a:cs typeface="Bebas Neue"/>
              </a:rPr>
              <a:t>search engines for specific</a:t>
            </a:r>
            <a:br>
              <a:rPr lang="en-US" sz="2800" b="1" dirty="0" smtClean="0">
                <a:solidFill>
                  <a:srgbClr val="1B325F"/>
                </a:solidFill>
                <a:latin typeface="Bebas Neue"/>
                <a:cs typeface="Bebas Neue"/>
              </a:rPr>
            </a:br>
            <a:r>
              <a:rPr lang="en-US" sz="2800" b="1" dirty="0" smtClean="0">
                <a:solidFill>
                  <a:srgbClr val="1B325F"/>
                </a:solidFill>
                <a:latin typeface="Bebas Neue"/>
                <a:cs typeface="Bebas Neue"/>
              </a:rPr>
              <a:t>keywords</a:t>
            </a:r>
          </a:p>
          <a:p>
            <a:pPr marL="407988" indent="-407988">
              <a:tabLst>
                <a:tab pos="398463" algn="l"/>
                <a:tab pos="454025" algn="l"/>
              </a:tabLst>
            </a:pPr>
            <a:r>
              <a:rPr lang="en-US" sz="2800" b="1" dirty="0" smtClean="0">
                <a:solidFill>
                  <a:srgbClr val="1B325F"/>
                </a:solidFill>
                <a:latin typeface="Bebas Neue"/>
                <a:cs typeface="Bebas Neue"/>
              </a:rPr>
              <a:t>Higher ranking = </a:t>
            </a:r>
            <a:r>
              <a:rPr lang="en-US" sz="2800" b="1" dirty="0" smtClean="0">
                <a:solidFill>
                  <a:srgbClr val="74AD1B"/>
                </a:solidFill>
                <a:latin typeface="Bebas Neue"/>
                <a:cs typeface="Bebas Neue"/>
              </a:rPr>
              <a:t>more traffic,</a:t>
            </a:r>
            <a:br>
              <a:rPr lang="en-US" sz="2800" b="1" dirty="0" smtClean="0">
                <a:solidFill>
                  <a:srgbClr val="74AD1B"/>
                </a:solidFill>
                <a:latin typeface="Bebas Neue"/>
                <a:cs typeface="Bebas Neue"/>
              </a:rPr>
            </a:br>
            <a:r>
              <a:rPr lang="en-US" sz="2800" b="1" dirty="0" smtClean="0">
                <a:solidFill>
                  <a:srgbClr val="74AD1B"/>
                </a:solidFill>
                <a:latin typeface="Bebas Neue"/>
                <a:cs typeface="Bebas Neue"/>
              </a:rPr>
              <a:t>leads, and sales</a:t>
            </a:r>
          </a:p>
          <a:p>
            <a:pPr marL="681228" indent="-571500"/>
            <a:endParaRPr lang="en-US" sz="2400" b="1" dirty="0" smtClean="0">
              <a:solidFill>
                <a:srgbClr val="1B325F"/>
              </a:solidFill>
              <a:latin typeface="Bebas Neue"/>
              <a:cs typeface="Bebas Neu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615" y="1357560"/>
            <a:ext cx="3085149" cy="348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700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4179"/>
            <a:ext cx="7772400" cy="1021556"/>
          </a:xfrm>
        </p:spPr>
        <p:txBody>
          <a:bodyPr/>
          <a:lstStyle/>
          <a:p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Act four:</a:t>
            </a:r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 key takeaways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9401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It’s time to go mobile!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560"/>
            <a:ext cx="8229600" cy="3243834"/>
          </a:xfrm>
        </p:spPr>
        <p:txBody>
          <a:bodyPr>
            <a:normAutofit/>
          </a:bodyPr>
          <a:lstStyle/>
          <a:p>
            <a:pPr marL="681228" indent="-571500"/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Your visitors </a:t>
            </a:r>
            <a:r>
              <a:rPr lang="en-US" b="1" dirty="0" smtClean="0">
                <a:solidFill>
                  <a:srgbClr val="74AD1B"/>
                </a:solidFill>
                <a:latin typeface="Bebas Neue"/>
                <a:cs typeface="Bebas Neue"/>
              </a:rPr>
              <a:t>expect</a:t>
            </a:r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 mobile, don’t let them down!</a:t>
            </a:r>
          </a:p>
          <a:p>
            <a:pPr marL="681228" indent="-571500"/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Stand out as a </a:t>
            </a:r>
            <a:r>
              <a:rPr lang="en-US" b="1" dirty="0" smtClean="0">
                <a:solidFill>
                  <a:srgbClr val="74AD1B"/>
                </a:solidFill>
                <a:latin typeface="Bebas Neue"/>
                <a:cs typeface="Bebas Neue"/>
              </a:rPr>
              <a:t>leader</a:t>
            </a:r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 in your space</a:t>
            </a:r>
          </a:p>
          <a:p>
            <a:pPr marL="681228" indent="-571500"/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Make it </a:t>
            </a:r>
            <a:r>
              <a:rPr lang="en-US" b="1" dirty="0" smtClean="0">
                <a:solidFill>
                  <a:srgbClr val="74AD1B"/>
                </a:solidFill>
                <a:latin typeface="Bebas Neue"/>
                <a:cs typeface="Bebas Neue"/>
              </a:rPr>
              <a:t>easy</a:t>
            </a:r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 for your visitors to </a:t>
            </a:r>
            <a:r>
              <a:rPr lang="en-US" b="1" dirty="0" smtClean="0">
                <a:solidFill>
                  <a:srgbClr val="74AD1B"/>
                </a:solidFill>
                <a:latin typeface="Bebas Neue"/>
                <a:cs typeface="Bebas Neue"/>
              </a:rPr>
              <a:t>take action</a:t>
            </a:r>
          </a:p>
          <a:p>
            <a:pPr marL="681228" indent="-571500"/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Keep it </a:t>
            </a:r>
            <a:r>
              <a:rPr lang="en-US" b="1" dirty="0" smtClean="0">
                <a:solidFill>
                  <a:srgbClr val="74AD1B"/>
                </a:solidFill>
                <a:latin typeface="Bebas Neue"/>
                <a:cs typeface="Bebas Neue"/>
              </a:rPr>
              <a:t>simple</a:t>
            </a:r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!</a:t>
            </a:r>
            <a:endParaRPr lang="en-US" dirty="0">
              <a:solidFill>
                <a:srgbClr val="1B325F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17593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5" name="Picture 4" descr="question mark word coll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220" y="442764"/>
            <a:ext cx="2240131" cy="3022889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87359" y="3410041"/>
            <a:ext cx="7772400" cy="102155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We’re here to help – </a:t>
            </a:r>
            <a:r>
              <a:rPr lang="en-US" dirty="0" smtClean="0">
                <a:solidFill>
                  <a:srgbClr val="74AD1B"/>
                </a:solidFill>
                <a:latin typeface="Bebas Neue"/>
                <a:cs typeface="Bebas Neue"/>
              </a:rPr>
              <a:t>Get in touch</a:t>
            </a:r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!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</p:spTree>
    <p:extLst>
      <p:ext uri="{BB962C8B-B14F-4D97-AF65-F5344CB8AC3E}">
        <p14:creationId xmlns:p14="http://schemas.microsoft.com/office/powerpoint/2010/main" val="3798892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4179"/>
            <a:ext cx="7772400" cy="1021556"/>
          </a:xfrm>
        </p:spPr>
        <p:txBody>
          <a:bodyPr/>
          <a:lstStyle/>
          <a:p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Act one:</a:t>
            </a:r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 what is a mobile-friendly website?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262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Can you spot the difference?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21318836">
            <a:off x="292183" y="1574979"/>
            <a:ext cx="2072105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kern="1200" dirty="0" smtClean="0">
                <a:latin typeface="Handwriting - Dakota"/>
                <a:cs typeface="Handwriting - Dakota"/>
              </a:rPr>
              <a:t>Clear, easy-to-use</a:t>
            </a:r>
            <a:br>
              <a:rPr lang="en-US" kern="1200" dirty="0" smtClean="0">
                <a:latin typeface="Handwriting - Dakota"/>
                <a:cs typeface="Handwriting - Dakota"/>
              </a:rPr>
            </a:br>
            <a:endParaRPr lang="en-US" kern="1200" dirty="0" smtClean="0">
              <a:latin typeface="Handwriting - Dakota"/>
              <a:cs typeface="Handwriting - Dakota"/>
            </a:endParaRPr>
          </a:p>
          <a:p>
            <a:pPr>
              <a:buFont typeface="Arial"/>
              <a:buChar char="•"/>
            </a:pPr>
            <a:r>
              <a:rPr lang="en-US" kern="1200" dirty="0" smtClean="0">
                <a:latin typeface="Handwriting - Dakota"/>
                <a:cs typeface="Handwriting - Dakota"/>
              </a:rPr>
              <a:t>Just what you need, nothing more</a:t>
            </a:r>
            <a:br>
              <a:rPr lang="en-US" kern="1200" dirty="0" smtClean="0">
                <a:latin typeface="Handwriting - Dakota"/>
                <a:cs typeface="Handwriting - Dakota"/>
              </a:rPr>
            </a:br>
            <a:endParaRPr lang="en-US" kern="1200" dirty="0" smtClean="0">
              <a:latin typeface="Handwriting - Dakota"/>
              <a:cs typeface="Handwriting - Dakota"/>
            </a:endParaRPr>
          </a:p>
          <a:p>
            <a:pPr>
              <a:buFont typeface="Arial"/>
              <a:buChar char="•"/>
            </a:pPr>
            <a:r>
              <a:rPr lang="en-US" kern="1200" dirty="0" smtClean="0">
                <a:latin typeface="Handwriting - Dakota"/>
                <a:cs typeface="Handwriting - Dakota"/>
              </a:rPr>
              <a:t>Everything has a purpose</a:t>
            </a:r>
          </a:p>
          <a:p>
            <a:pPr>
              <a:buFont typeface="Arial"/>
              <a:buChar char="•"/>
            </a:pPr>
            <a:endParaRPr lang="en-US" kern="1200" dirty="0">
              <a:latin typeface="Handwriting - Dakota"/>
              <a:cs typeface="Handwriting - Dakota"/>
            </a:endParaRPr>
          </a:p>
        </p:txBody>
      </p:sp>
      <p:sp>
        <p:nvSpPr>
          <p:cNvPr id="7" name="TextBox 6"/>
          <p:cNvSpPr txBox="1"/>
          <p:nvPr/>
        </p:nvSpPr>
        <p:spPr>
          <a:xfrm rot="277052">
            <a:off x="6845978" y="1742608"/>
            <a:ext cx="207210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kern="1200" dirty="0" smtClean="0">
                <a:latin typeface="Handwriting - Dakota"/>
                <a:cs typeface="Handwriting - Dakota"/>
              </a:rPr>
              <a:t>Difficult to read</a:t>
            </a:r>
            <a:br>
              <a:rPr lang="en-US" kern="1200" dirty="0" smtClean="0">
                <a:latin typeface="Handwriting - Dakota"/>
                <a:cs typeface="Handwriting - Dakota"/>
              </a:rPr>
            </a:br>
            <a:endParaRPr lang="en-US" kern="1200" dirty="0" smtClean="0">
              <a:latin typeface="Handwriting - Dakota"/>
              <a:cs typeface="Handwriting - Dakota"/>
            </a:endParaRPr>
          </a:p>
          <a:p>
            <a:pPr>
              <a:buFont typeface="Arial"/>
              <a:buChar char="•"/>
            </a:pPr>
            <a:r>
              <a:rPr lang="en-US" kern="1200" dirty="0" smtClean="0">
                <a:latin typeface="Handwriting - Dakota"/>
                <a:cs typeface="Handwriting - Dakota"/>
              </a:rPr>
              <a:t>Confusing…too much going on</a:t>
            </a:r>
            <a:br>
              <a:rPr lang="en-US" kern="1200" dirty="0" smtClean="0">
                <a:latin typeface="Handwriting - Dakota"/>
                <a:cs typeface="Handwriting - Dakota"/>
              </a:rPr>
            </a:br>
            <a:endParaRPr lang="en-US" kern="1200" dirty="0" smtClean="0">
              <a:latin typeface="Handwriting - Dakota"/>
              <a:cs typeface="Handwriting - Dakota"/>
            </a:endParaRPr>
          </a:p>
          <a:p>
            <a:pPr>
              <a:buFont typeface="Arial"/>
              <a:buChar char="•"/>
            </a:pPr>
            <a:r>
              <a:rPr lang="en-US" kern="1200" dirty="0" smtClean="0">
                <a:latin typeface="Handwriting - Dakota"/>
                <a:cs typeface="Handwriting - Dakota"/>
              </a:rPr>
              <a:t>Not sure what to do next</a:t>
            </a:r>
          </a:p>
          <a:p>
            <a:pPr>
              <a:buFont typeface="Arial"/>
              <a:buChar char="•"/>
            </a:pPr>
            <a:endParaRPr lang="en-US" kern="1200" dirty="0">
              <a:latin typeface="Handwriting - Dakota"/>
              <a:cs typeface="Handwriting - Dakota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5817" y="1495596"/>
            <a:ext cx="4077291" cy="302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786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1699" y="2536079"/>
            <a:ext cx="2259597" cy="16925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More than just mobile phones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969" y="1119131"/>
            <a:ext cx="2443747" cy="180488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rcRect l="27624" r="29230"/>
          <a:stretch>
            <a:fillRect/>
          </a:stretch>
        </p:blipFill>
        <p:spPr>
          <a:xfrm>
            <a:off x="4396784" y="2351809"/>
            <a:ext cx="1016001" cy="1766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2631" y="1891973"/>
            <a:ext cx="2604169" cy="1512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7048" y="3221049"/>
            <a:ext cx="1794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Tablets</a:t>
            </a:r>
            <a:endParaRPr lang="en-US" dirty="0">
              <a:solidFill>
                <a:srgbClr val="1B325F"/>
              </a:solidFill>
              <a:latin typeface="Bebas Neue"/>
              <a:cs typeface="Bebas Neue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99458" y="4277070"/>
            <a:ext cx="1794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Smart phones</a:t>
            </a:r>
            <a:endParaRPr lang="en-US" dirty="0">
              <a:solidFill>
                <a:srgbClr val="1B325F"/>
              </a:solidFill>
              <a:latin typeface="Bebas Neue"/>
              <a:cs typeface="Bebas Neue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42318" y="1522641"/>
            <a:ext cx="1794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readers</a:t>
            </a:r>
            <a:endParaRPr lang="en-US" dirty="0">
              <a:solidFill>
                <a:srgbClr val="1B325F"/>
              </a:solidFill>
              <a:latin typeface="Bebas Neue"/>
              <a:cs typeface="Bebas Neue"/>
            </a:endParaRPr>
          </a:p>
        </p:txBody>
      </p:sp>
    </p:spTree>
    <p:extLst>
      <p:ext uri="{BB962C8B-B14F-4D97-AF65-F5344CB8AC3E}">
        <p14:creationId xmlns:p14="http://schemas.microsoft.com/office/powerpoint/2010/main" val="2523934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Don’t be fooled…it’s not an app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560"/>
            <a:ext cx="8229600" cy="3243834"/>
          </a:xfrm>
        </p:spPr>
        <p:txBody>
          <a:bodyPr>
            <a:normAutofit fontScale="77500" lnSpcReduction="20000"/>
          </a:bodyPr>
          <a:lstStyle/>
          <a:p>
            <a:pPr marL="681228" indent="-571500"/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Apps are…</a:t>
            </a:r>
          </a:p>
          <a:p>
            <a:pPr marL="1081278" lvl="1" indent="-571500"/>
            <a:r>
              <a:rPr lang="en-US" b="1" dirty="0" smtClean="0">
                <a:solidFill>
                  <a:srgbClr val="4B88C1"/>
                </a:solidFill>
                <a:latin typeface="Bebas Neue"/>
                <a:cs typeface="Bebas Neue"/>
              </a:rPr>
              <a:t>Software applications</a:t>
            </a:r>
          </a:p>
          <a:p>
            <a:pPr marL="1081278" lvl="1" indent="-571500"/>
            <a:r>
              <a:rPr lang="en-US" b="1" dirty="0" smtClean="0">
                <a:solidFill>
                  <a:srgbClr val="4B88C1"/>
                </a:solidFill>
                <a:latin typeface="Bebas Neue"/>
                <a:cs typeface="Bebas Neue"/>
              </a:rPr>
              <a:t>Usually specific to the mobile device Operating system</a:t>
            </a:r>
          </a:p>
          <a:p>
            <a:pPr marL="1081278" lvl="1" indent="-571500"/>
            <a:r>
              <a:rPr lang="en-US" b="1" dirty="0" smtClean="0">
                <a:solidFill>
                  <a:srgbClr val="4B88C1"/>
                </a:solidFill>
                <a:latin typeface="Bebas Neue"/>
                <a:cs typeface="Bebas Neue"/>
              </a:rPr>
              <a:t>Downloaded to the device</a:t>
            </a:r>
          </a:p>
          <a:p>
            <a:pPr marL="509778" lvl="1" indent="0">
              <a:buNone/>
            </a:pPr>
            <a:endParaRPr lang="en-US" dirty="0" smtClean="0">
              <a:solidFill>
                <a:srgbClr val="1B325F"/>
              </a:solidFill>
              <a:latin typeface="Bebas Neue"/>
              <a:cs typeface="Bebas Neue"/>
            </a:endParaRPr>
          </a:p>
          <a:p>
            <a:pPr marL="681228" indent="-571500"/>
            <a:r>
              <a:rPr lang="en-US" b="1" dirty="0" smtClean="0">
                <a:solidFill>
                  <a:srgbClr val="1B325F"/>
                </a:solidFill>
                <a:latin typeface="Bebas Neue"/>
                <a:cs typeface="Bebas Neue"/>
              </a:rPr>
              <a:t>Mobile websites are…</a:t>
            </a:r>
          </a:p>
          <a:p>
            <a:pPr marL="1081278" lvl="1" indent="-571500"/>
            <a:r>
              <a:rPr lang="en-US" b="1" dirty="0" smtClean="0">
                <a:solidFill>
                  <a:srgbClr val="4B88C1"/>
                </a:solidFill>
                <a:latin typeface="Bebas Neue"/>
                <a:cs typeface="Bebas Neue"/>
              </a:rPr>
              <a:t>Optimized for display on mobile devices</a:t>
            </a:r>
          </a:p>
          <a:p>
            <a:pPr marL="1081278" lvl="1" indent="-571500"/>
            <a:r>
              <a:rPr lang="en-US" b="1" dirty="0" smtClean="0">
                <a:solidFill>
                  <a:srgbClr val="4B88C1"/>
                </a:solidFill>
                <a:latin typeface="Bebas Neue"/>
                <a:cs typeface="Bebas Neue"/>
              </a:rPr>
              <a:t>Intended to be accessed across all mobile devices</a:t>
            </a:r>
            <a:endParaRPr lang="en-US" dirty="0">
              <a:solidFill>
                <a:srgbClr val="1B325F"/>
              </a:solidFill>
              <a:latin typeface="Bebas Neue"/>
              <a:cs typeface="Bebas Neue"/>
            </a:endParaRPr>
          </a:p>
          <a:p>
            <a:pPr marL="1081278" lvl="1" indent="-571500"/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Nothing to download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617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4179"/>
            <a:ext cx="7772400" cy="1021556"/>
          </a:xfrm>
        </p:spPr>
        <p:txBody>
          <a:bodyPr/>
          <a:lstStyle/>
          <a:p>
            <a:r>
              <a:rPr lang="en-US" dirty="0" smtClean="0">
                <a:solidFill>
                  <a:srgbClr val="1B325F"/>
                </a:solidFill>
                <a:latin typeface="Bebas Neue"/>
                <a:cs typeface="Bebas Neue"/>
              </a:rPr>
              <a:t>Act two:</a:t>
            </a:r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 why you need one!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078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4B88C1"/>
                </a:solidFill>
                <a:latin typeface="Bebas Neue"/>
                <a:cs typeface="Bebas Neue"/>
              </a:rPr>
              <a:t>Reason #2: mobile search is big and getting bigger</a:t>
            </a:r>
            <a:endParaRPr lang="en-US" sz="3600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559" y="1357559"/>
            <a:ext cx="4096656" cy="3683547"/>
          </a:xfrm>
        </p:spPr>
        <p:txBody>
          <a:bodyPr>
            <a:normAutofit lnSpcReduction="10000"/>
          </a:bodyPr>
          <a:lstStyle/>
          <a:p>
            <a:pPr marL="398463" indent="-398463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Mobile searches have </a:t>
            </a:r>
            <a:r>
              <a:rPr lang="en-US" sz="2800" dirty="0" smtClean="0">
                <a:solidFill>
                  <a:srgbClr val="74AD1B"/>
                </a:solidFill>
                <a:latin typeface="Bebas Neue"/>
                <a:cs typeface="Bebas Neue"/>
              </a:rPr>
              <a:t>quadrupled</a:t>
            </a:r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 in last year</a:t>
            </a:r>
          </a:p>
          <a:p>
            <a:pPr marL="398463" indent="-398463"/>
            <a:r>
              <a:rPr lang="en-US" sz="2800" dirty="0">
                <a:solidFill>
                  <a:srgbClr val="1B325F"/>
                </a:solidFill>
                <a:latin typeface="Bebas Neue"/>
                <a:cs typeface="Bebas Neue"/>
              </a:rPr>
              <a:t>1</a:t>
            </a:r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 in 7 searches are mobile</a:t>
            </a:r>
          </a:p>
          <a:p>
            <a:pPr marL="398463" indent="-398463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1 in 3 mobile searches have </a:t>
            </a:r>
            <a:r>
              <a:rPr lang="en-US" sz="2800" dirty="0" smtClean="0">
                <a:solidFill>
                  <a:srgbClr val="74AD1B"/>
                </a:solidFill>
                <a:latin typeface="Bebas Neue"/>
                <a:cs typeface="Bebas Neue"/>
              </a:rPr>
              <a:t>local</a:t>
            </a:r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 intent</a:t>
            </a:r>
          </a:p>
          <a:p>
            <a:pPr marL="398463" indent="-398463"/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Local mobile searches are expected to </a:t>
            </a:r>
            <a:r>
              <a:rPr lang="en-US" sz="2800" dirty="0" smtClean="0">
                <a:solidFill>
                  <a:srgbClr val="74AD1B"/>
                </a:solidFill>
                <a:latin typeface="Bebas Neue"/>
                <a:cs typeface="Bebas Neue"/>
              </a:rPr>
              <a:t>exceed desktop searches</a:t>
            </a:r>
            <a:r>
              <a:rPr lang="en-US" sz="2800" dirty="0" smtClean="0">
                <a:solidFill>
                  <a:srgbClr val="1B325F"/>
                </a:solidFill>
                <a:latin typeface="Bebas Neue"/>
                <a:cs typeface="Bebas Neue"/>
              </a:rPr>
              <a:t> by 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7909" y="1385514"/>
            <a:ext cx="3599661" cy="317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733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00100"/>
          </a:xfrm>
        </p:spPr>
        <p:txBody>
          <a:bodyPr/>
          <a:lstStyle/>
          <a:p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And in local it’s on track to </a:t>
            </a:r>
            <a:r>
              <a:rPr lang="en-US" dirty="0" smtClean="0">
                <a:solidFill>
                  <a:srgbClr val="74AD1B"/>
                </a:solidFill>
                <a:latin typeface="Bebas Neue"/>
                <a:cs typeface="Bebas Neue"/>
              </a:rPr>
              <a:t>dominate</a:t>
            </a:r>
            <a:r>
              <a:rPr lang="en-US" dirty="0" smtClean="0">
                <a:solidFill>
                  <a:srgbClr val="4B88C1"/>
                </a:solidFill>
                <a:latin typeface="Bebas Neue"/>
                <a:cs typeface="Bebas Neue"/>
              </a:rPr>
              <a:t>!</a:t>
            </a:r>
            <a:endParaRPr lang="en-US" dirty="0">
              <a:solidFill>
                <a:srgbClr val="4B88C1"/>
              </a:solidFill>
              <a:latin typeface="Bebas Neue"/>
              <a:cs typeface="Bebas Neue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FBA564-85F4-434D-8E1A-E2F0ABBB5BD1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 descr="Mobile vs PC Local Search Volum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502" y="1257300"/>
            <a:ext cx="5919958" cy="360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89479"/>
      </p:ext>
    </p:extLst>
  </p:cSld>
  <p:clrMapOvr>
    <a:masterClrMapping/>
  </p:clrMapOvr>
</p:sld>
</file>

<file path=ppt/theme/theme1.xml><?xml version="1.0" encoding="utf-8"?>
<a:theme xmlns:a="http://schemas.openxmlformats.org/drawingml/2006/main" name="+OWA - Mobile Websites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+OWA - Mobile Websites 2.potx</Template>
  <TotalTime>689</TotalTime>
  <Words>619</Words>
  <Application>Microsoft Macintosh PowerPoint</Application>
  <PresentationFormat>On-screen Show (16:9)</PresentationFormat>
  <Paragraphs>136</Paragraphs>
  <Slides>27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+OWA - Mobile Websites 2</vt:lpstr>
      <vt:lpstr>Three Reasons Why your business needs a mobile-Friendly website…</vt:lpstr>
      <vt:lpstr>Agenda</vt:lpstr>
      <vt:lpstr>Act one: what is a mobile-friendly website?</vt:lpstr>
      <vt:lpstr>Can you spot the difference?</vt:lpstr>
      <vt:lpstr>More than just mobile phones</vt:lpstr>
      <vt:lpstr>Don’t be fooled…it’s not an app</vt:lpstr>
      <vt:lpstr>Act two: why you need one!</vt:lpstr>
      <vt:lpstr>Reason #2: mobile search is big and getting bigger</vt:lpstr>
      <vt:lpstr>And in local it’s on track to dominate!</vt:lpstr>
      <vt:lpstr>Mobile searchers take action!</vt:lpstr>
      <vt:lpstr>Reason #3: mobile is already impacting buyers buy</vt:lpstr>
      <vt:lpstr>And buyers are getting picky…</vt:lpstr>
      <vt:lpstr>Google will now demote non-mobile optimized sites</vt:lpstr>
      <vt:lpstr>Stand out from the crowd…</vt:lpstr>
      <vt:lpstr>And reap the benefits!</vt:lpstr>
      <vt:lpstr>Let’s recap</vt:lpstr>
      <vt:lpstr>Act three: mobile website best practices</vt:lpstr>
      <vt:lpstr>1. Use a responsive design</vt:lpstr>
      <vt:lpstr>2. Keep it simple</vt:lpstr>
      <vt:lpstr>3. Design for fat fingers </vt:lpstr>
      <vt:lpstr>PowerPoint Presentation</vt:lpstr>
      <vt:lpstr>PowerPoint Presentation</vt:lpstr>
      <vt:lpstr>Optimize for SEO</vt:lpstr>
      <vt:lpstr>What do we mean by SEO?</vt:lpstr>
      <vt:lpstr>Act four: key takeaways</vt:lpstr>
      <vt:lpstr>It’s time to go mobile!</vt:lpstr>
      <vt:lpstr>We’re here to help – Get in touch!</vt:lpstr>
    </vt:vector>
  </TitlesOfParts>
  <Company>Plum Choice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Cooch</dc:creator>
  <cp:lastModifiedBy>Mike</cp:lastModifiedBy>
  <cp:revision>18</cp:revision>
  <dcterms:created xsi:type="dcterms:W3CDTF">2013-04-09T04:43:10Z</dcterms:created>
  <dcterms:modified xsi:type="dcterms:W3CDTF">2015-05-12T21:42:52Z</dcterms:modified>
</cp:coreProperties>
</file>