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8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7.xml"/>
  <Override ContentType="application/vnd.openxmlformats-officedocument.presentationml.slide+xml" PartName="/ppt/slides/slide8.xml"/>
  <Override ContentType="application/vnd.openxmlformats-officedocument.presentationml.slide+xml" PartName="/ppt/slides/slide19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1" Type="http://schemas.openxmlformats.org/officeDocument/2006/relationships/slide" Target="slides/slide16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22" Type="http://schemas.openxmlformats.org/officeDocument/2006/relationships/slide" Target="slides/slide17.xml"/><Relationship Id="rId13" Type="http://schemas.openxmlformats.org/officeDocument/2006/relationships/slide" Target="slides/slide8.xml"/><Relationship Id="rId1" Type="http://schemas.openxmlformats.org/officeDocument/2006/relationships/theme" Target="theme/theme3.xml"/><Relationship Id="rId23" Type="http://schemas.openxmlformats.org/officeDocument/2006/relationships/slide" Target="slides/slide18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24" Type="http://schemas.openxmlformats.org/officeDocument/2006/relationships/slide" Target="slides/slide19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20" Type="http://schemas.openxmlformats.org/officeDocument/2006/relationships/slide" Target="slides/slide15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4" name="Shape 14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" name="Shape 5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3518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3496604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" name="Shape 10"/>
          <p:cNvSpPr txBox="1"/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44063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4384371"/>
            <a:ext cx="9144000" cy="0"/>
          </a:xfrm>
          <a:prstGeom prst="straightConnector1">
            <a:avLst/>
          </a:prstGeom>
          <a:noFill/>
          <a:ln cap="flat" cmpd="sng" w="57150">
            <a:solidFill>
              <a:srgbClr val="000000">
                <a:alpha val="1490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dk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57200" y="114539"/>
            <a:ext cx="57912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457200" y="1314450"/>
            <a:ext cx="7619999" cy="32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l">
              <a:spcBef>
                <a:spcPts val="40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  <a:defRPr/>
            </a:lvl1pPr>
            <a:lvl2pPr indent="-63500" marL="457200" rtl="0" algn="l">
              <a:spcBef>
                <a:spcPts val="400"/>
              </a:spcBef>
              <a:buClr>
                <a:schemeClr val="dk2"/>
              </a:buClr>
              <a:buFont typeface="Arial"/>
              <a:buChar char="•"/>
              <a:defRPr/>
            </a:lvl2pPr>
            <a:lvl3pPr indent="-114300" marL="1143000" rtl="0" algn="l">
              <a:spcBef>
                <a:spcPts val="360"/>
              </a:spcBef>
              <a:buClr>
                <a:schemeClr val="dk2"/>
              </a:buClr>
              <a:buFont typeface="Arial"/>
              <a:buChar char="•"/>
              <a:defRPr/>
            </a:lvl3pPr>
            <a:lvl4pPr indent="-114300" marL="1600200" rtl="0" algn="l">
              <a:spcBef>
                <a:spcPts val="360"/>
              </a:spcBef>
              <a:buClr>
                <a:schemeClr val="dk2"/>
              </a:buClr>
              <a:buFont typeface="Arial"/>
              <a:buChar char="•"/>
              <a:defRPr/>
            </a:lvl4pPr>
            <a:lvl5pPr indent="-114300" marL="2057400" rtl="0" algn="l">
              <a:spcBef>
                <a:spcPts val="360"/>
              </a:spcBef>
              <a:buClr>
                <a:schemeClr val="dk2"/>
              </a:buClr>
              <a:buFont typeface="Arial"/>
              <a:buChar char="•"/>
              <a:defRPr/>
            </a:lvl5pPr>
            <a:lvl6pPr indent="-127000" marL="2514600" rtl="0" algn="l">
              <a:spcBef>
                <a:spcPts val="320"/>
              </a:spcBef>
              <a:buClr>
                <a:schemeClr val="dk2"/>
              </a:buClr>
              <a:buFont typeface="Arial"/>
              <a:buChar char="•"/>
              <a:defRPr/>
            </a:lvl6pPr>
            <a:lvl7pPr indent="-127000" marL="2971800" rtl="0" algn="l">
              <a:spcBef>
                <a:spcPts val="320"/>
              </a:spcBef>
              <a:buClr>
                <a:schemeClr val="dk2"/>
              </a:buClr>
              <a:buFont typeface="Arial"/>
              <a:buChar char="•"/>
              <a:defRPr/>
            </a:lvl7pPr>
            <a:lvl8pPr indent="-127000" marL="3429000" rtl="0" algn="l">
              <a:spcBef>
                <a:spcPts val="320"/>
              </a:spcBef>
              <a:buClr>
                <a:schemeClr val="dk2"/>
              </a:buClr>
              <a:buFont typeface="Arial"/>
              <a:buChar char="•"/>
              <a:defRPr/>
            </a:lvl8pPr>
            <a:lvl9pPr indent="-127000" marL="3886200" rtl="0" algn="l">
              <a:spcBef>
                <a:spcPts val="320"/>
              </a:spcBef>
              <a:buClr>
                <a:schemeClr val="dk2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x="457200" y="4629151"/>
            <a:ext cx="3429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457200" y="4869657"/>
            <a:ext cx="3429000" cy="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 rot="-5400000">
            <a:off x="8391875" y="4368541"/>
            <a:ext cx="9867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8" Type="http://schemas.openxmlformats.org/officeDocument/2006/relationships/theme" Target="../theme/theme2.xml"/><Relationship Id="rId7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3" Type="http://schemas.openxmlformats.org/officeDocument/2006/relationships/image" Target="../media/image05.png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3" Type="http://schemas.openxmlformats.org/officeDocument/2006/relationships/image" Target="../media/image00.jp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3" Type="http://schemas.openxmlformats.org/officeDocument/2006/relationships/image" Target="../media/image01.png"/></Relationships>
</file>

<file path=ppt/slides/_rels/slide1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3" Type="http://schemas.openxmlformats.org/officeDocument/2006/relationships/image" Target="../media/image02.png"/></Relationships>
</file>

<file path=ppt/slides/_rels/slide1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3" Type="http://schemas.openxmlformats.org/officeDocument/2006/relationships/image" Target="../media/image04.jpg"/></Relationships>
</file>

<file path=ppt/slides/_rels/slide1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3" Type="http://schemas.openxmlformats.org/officeDocument/2006/relationships/image" Target="../media/image03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1" name="Shape 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1" y="0"/>
            <a:ext cx="9136296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WHY USE RETARGETING?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7950" y="1202224"/>
            <a:ext cx="3948100" cy="3821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" name="Shape 94"/>
          <p:cNvCxnSpPr/>
          <p:nvPr/>
        </p:nvCxnSpPr>
        <p:spPr>
          <a:xfrm flipH="1">
            <a:off x="7065124" y="2149500"/>
            <a:ext cx="7200" cy="2672999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95" name="Shape 95"/>
          <p:cNvCxnSpPr/>
          <p:nvPr/>
        </p:nvCxnSpPr>
        <p:spPr>
          <a:xfrm rot="10800000">
            <a:off x="2579050" y="3590275"/>
            <a:ext cx="1950299" cy="982499"/>
          </a:xfrm>
          <a:prstGeom prst="curvedConnector3">
            <a:avLst>
              <a:gd fmla="val 136674" name="adj1"/>
            </a:avLst>
          </a:prstGeom>
          <a:noFill/>
          <a:ln cap="flat" cmpd="sng" w="76200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96" name="Shape 96"/>
          <p:cNvCxnSpPr/>
          <p:nvPr/>
        </p:nvCxnSpPr>
        <p:spPr>
          <a:xfrm>
            <a:off x="2554600" y="3590275"/>
            <a:ext cx="332399" cy="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568650" y="21098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b="0" lang="en-US" sz="30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Retargeting generates a 726% lift in site visitation after four weeks of retargeted exposure.</a:t>
            </a: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									</a:t>
            </a:r>
            <a:r>
              <a:rPr lang="en-US" sz="18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-comScore study</a:t>
            </a:r>
          </a:p>
        </p:txBody>
      </p:sp>
      <p:sp>
        <p:nvSpPr>
          <p:cNvPr id="102" name="Shape 102"/>
          <p:cNvSpPr txBox="1"/>
          <p:nvPr>
            <p:ph idx="2"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WHY USE RETARGETING?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x="474950" y="1085575"/>
            <a:ext cx="7619999" cy="3859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06400" lvl="0" marL="4572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>
                <a:solidFill>
                  <a:schemeClr val="dk1"/>
                </a:solidFill>
              </a:rPr>
              <a:t>Keeps you in front of very targeted audience to drive response</a:t>
            </a:r>
          </a:p>
          <a:p>
            <a:pPr indent="-406400" lvl="0" marL="4572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>
                <a:solidFill>
                  <a:schemeClr val="dk1"/>
                </a:solidFill>
              </a:rPr>
              <a:t>Very inexpensive</a:t>
            </a:r>
          </a:p>
          <a:p>
            <a:pPr indent="-406400" lvl="0" marL="4572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/>
              <a:t>Gets very high conversion</a:t>
            </a:r>
          </a:p>
          <a:p>
            <a:pPr lvl="0" marR="0" rtl="0" algn="ctr">
              <a:spcBef>
                <a:spcPts val="1160"/>
              </a:spcBef>
              <a:spcAft>
                <a:spcPts val="0"/>
              </a:spcAft>
              <a:buNone/>
            </a:pPr>
            <a:r>
              <a:rPr b="1" i="1" lang="en-US" sz="3600">
                <a:solidFill>
                  <a:schemeClr val="dk2"/>
                </a:solidFill>
              </a:rPr>
              <a:t>Why wouldn’t you?!</a:t>
            </a:r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WHY USE RETARGETING?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568650" y="19574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HOW TO USE RETARGETING AT YOUR BUSINESS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474950" y="1085575"/>
            <a:ext cx="7619999" cy="3859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rPr b="1" lang="en-US" sz="2800"/>
              <a:t>Offer a special to close the deal</a:t>
            </a:r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HOW TO USE RETARGETING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5199" y="1929500"/>
            <a:ext cx="5266199" cy="3015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474950" y="1085575"/>
            <a:ext cx="7619999" cy="3859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rPr b="1" lang="en-US" sz="2800"/>
              <a:t>Promote similar products</a:t>
            </a:r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HOW TO USE RETARGETING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9837" y="1804075"/>
            <a:ext cx="5164324" cy="3217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474950" y="1085575"/>
            <a:ext cx="7619999" cy="3859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rPr b="1" lang="en-US" sz="2800"/>
              <a:t>Retarget your email addresses</a:t>
            </a:r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HOW TO USE RETARGETING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7475" y="2087950"/>
            <a:ext cx="6789050" cy="2545899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35" name="Shape 135"/>
          <p:cNvSpPr/>
          <p:nvPr/>
        </p:nvSpPr>
        <p:spPr>
          <a:xfrm>
            <a:off x="1228300" y="2130325"/>
            <a:ext cx="1151399" cy="268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474950" y="1085575"/>
            <a:ext cx="7619999" cy="3859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06400" lvl="0" marL="4572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/>
              <a:t>Retarget on all of the major platforms</a:t>
            </a:r>
          </a:p>
          <a:p>
            <a:pPr indent="-406400" lvl="1" marL="9144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○"/>
            </a:pPr>
            <a:r>
              <a:rPr b="1" lang="en-US" sz="2800"/>
              <a:t>Facebook</a:t>
            </a:r>
          </a:p>
          <a:p>
            <a:pPr indent="-406400" lvl="1" marL="9144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○"/>
            </a:pPr>
            <a:r>
              <a:rPr b="1" lang="en-US" sz="2800"/>
              <a:t>Twitter</a:t>
            </a:r>
          </a:p>
          <a:p>
            <a:pPr indent="-406400" lvl="1" marL="9144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○"/>
            </a:pPr>
            <a:r>
              <a:rPr b="1" lang="en-US" sz="2800"/>
              <a:t>Google</a:t>
            </a:r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Shape 141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HOW TO USE RETARGETING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474950" y="1085575"/>
            <a:ext cx="7619999" cy="3859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06400" lvl="0" marL="4572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/>
              <a:t>Add retargeting code to all of your sites</a:t>
            </a:r>
          </a:p>
          <a:p>
            <a:pPr indent="-406400" lvl="0" marL="4572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/>
              <a:t>Always have active ad campaigns</a:t>
            </a:r>
          </a:p>
          <a:p>
            <a:pPr indent="-406400" lvl="0" marL="457200" marR="0" rtl="0" algn="l">
              <a:lnSpc>
                <a:spcPct val="15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/>
              <a:t>Rotate your ads</a:t>
            </a:r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Shape 147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HOW TO USE RETARGETING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</a:p>
        </p:txBody>
      </p:sp>
      <p:sp>
        <p:nvSpPr>
          <p:cNvPr id="153" name="Shape 153"/>
          <p:cNvSpPr txBox="1"/>
          <p:nvPr>
            <p:ph idx="2" type="title"/>
          </p:nvPr>
        </p:nvSpPr>
        <p:spPr>
          <a:xfrm>
            <a:off x="568650" y="21098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b="0" lang="en-US" sz="30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Complimentary Strategy Session</a:t>
            </a:r>
          </a:p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b="0"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b="0" lang="en-US" sz="30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XXXX@XXXXX.com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554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AGENDA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534325"/>
            <a:ext cx="7619999" cy="2860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2800">
                <a:solidFill>
                  <a:schemeClr val="dk1"/>
                </a:solidFill>
              </a:rPr>
              <a:t>What is retargeting?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2800">
                <a:solidFill>
                  <a:schemeClr val="dk1"/>
                </a:solidFill>
              </a:rPr>
              <a:t>Why use it?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2800"/>
              <a:t>How to use it at your business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-US" sz="2800"/>
              <a:t>Next steps</a:t>
            </a:r>
          </a:p>
          <a:p>
            <a:pPr lv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568650" y="19574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WHAT IS RETARGETING?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474950" y="1085575"/>
            <a:ext cx="7619999" cy="3859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rPr b="1" lang="en-US" sz="2800"/>
              <a:t>Serving ads to people based on their prior engagement/expression of interest.</a:t>
            </a:r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WHAT IS RETARGETING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WHAT IS RETARGETING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5275" y="1202228"/>
            <a:ext cx="5526050" cy="325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568650" y="19574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WHY USE RETARGETING?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568650" y="21098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b="0" lang="en-US" sz="30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90-98% of visitors don’t buy or take action on their first visit.</a:t>
            </a: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b="0" lang="en-US" sz="30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									</a:t>
            </a:r>
            <a:r>
              <a:rPr b="0" lang="en-US" sz="18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-Marketing Sherpa</a:t>
            </a:r>
          </a:p>
        </p:txBody>
      </p:sp>
      <p:sp>
        <p:nvSpPr>
          <p:cNvPr id="75" name="Shape 75"/>
          <p:cNvSpPr txBox="1"/>
          <p:nvPr>
            <p:ph idx="2"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WHY USE RETARGETING?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568650" y="21098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Font typeface="Arial Black"/>
              <a:buNone/>
            </a:pPr>
            <a:r>
              <a:t/>
            </a:r>
            <a:endParaRPr sz="3000">
              <a:solidFill>
                <a:srgbClr val="494429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b="0" lang="en-US" sz="30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50% of leads are qualified but not ready to buy.</a:t>
            </a:r>
          </a:p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b="0" lang="en-US" sz="30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									</a:t>
            </a:r>
            <a:r>
              <a:rPr b="0" lang="en-US" sz="1800">
                <a:solidFill>
                  <a:srgbClr val="494429"/>
                </a:solidFill>
                <a:latin typeface="Arial Black"/>
                <a:ea typeface="Arial Black"/>
                <a:cs typeface="Arial Black"/>
                <a:sym typeface="Arial Black"/>
              </a:rPr>
              <a:t>-Gleanster Research</a:t>
            </a:r>
          </a:p>
        </p:txBody>
      </p:sp>
      <p:sp>
        <p:nvSpPr>
          <p:cNvPr id="81" name="Shape 81"/>
          <p:cNvSpPr txBox="1"/>
          <p:nvPr>
            <p:ph idx="2"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WHY USE RETARGETING?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474950" y="1085575"/>
            <a:ext cx="7619999" cy="3859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06400" lvl="0" marL="4572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>
                <a:solidFill>
                  <a:schemeClr val="dk1"/>
                </a:solidFill>
              </a:rPr>
              <a:t>Most people don’t buy or engage the first time they visit a site</a:t>
            </a:r>
          </a:p>
          <a:p>
            <a:pPr indent="-406400" lvl="0" marL="4572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>
                <a:solidFill>
                  <a:schemeClr val="dk1"/>
                </a:solidFill>
              </a:rPr>
              <a:t>However, the fact that they took time to visit makes them more qualified than 99% of the general population</a:t>
            </a:r>
          </a:p>
          <a:p>
            <a:pPr indent="-406400" lvl="0" marL="4572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800">
                <a:solidFill>
                  <a:schemeClr val="dk1"/>
                </a:solidFill>
              </a:rPr>
              <a:t>Retargeting allows you to </a:t>
            </a:r>
            <a:r>
              <a:rPr b="1" lang="en-US" sz="2800" u="sng">
                <a:solidFill>
                  <a:schemeClr val="dk1"/>
                </a:solidFill>
              </a:rPr>
              <a:t>keep </a:t>
            </a:r>
            <a:r>
              <a:rPr b="1" lang="en-US" sz="2800" u="sng"/>
              <a:t>advertising specifically to those people</a:t>
            </a:r>
            <a:r>
              <a:rPr b="1" lang="en-US" sz="2800"/>
              <a:t>!</a:t>
            </a:r>
          </a:p>
          <a:p>
            <a:pPr lvl="0" marR="0" rtl="0" algn="l">
              <a:spcBef>
                <a:spcPts val="116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spcBef>
                <a:spcPts val="1160"/>
              </a:spcBef>
              <a:spcAft>
                <a:spcPts val="6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Shape 87"/>
          <p:cNvSpPr txBox="1"/>
          <p:nvPr>
            <p:ph type="title"/>
          </p:nvPr>
        </p:nvSpPr>
        <p:spPr>
          <a:xfrm>
            <a:off x="474950" y="483725"/>
            <a:ext cx="8006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Arial Black"/>
              <a:buNone/>
            </a:pPr>
            <a:r>
              <a:rPr lang="en-US" sz="3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WHY USE RETARGETING?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