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6.xml"/>
  <Override ContentType="application/vnd.openxmlformats-officedocument.presentationml.slide+xml" PartName="/ppt/slides/slide21.xml"/>
  <Override ContentType="application/vnd.openxmlformats-officedocument.presentationml.slide+xml" PartName="/ppt/slides/slide2.xml"/>
  <Override ContentType="application/vnd.openxmlformats-officedocument.presentationml.slide+xml" PartName="/ppt/slides/slide26.xml"/>
  <Override ContentType="application/vnd.openxmlformats-officedocument.presentationml.slide+xml" PartName="/ppt/slides/slide25.xml"/>
  <Override ContentType="application/vnd.openxmlformats-officedocument.presentationml.slide+xml" PartName="/ppt/slides/slide6.xml"/>
  <Override ContentType="application/vnd.openxmlformats-officedocument.presentationml.slide+xml" PartName="/ppt/slides/slide3.xml"/>
  <Override ContentType="application/vnd.openxmlformats-officedocument.presentationml.slide+xml" PartName="/ppt/slides/slide33.xml"/>
  <Override ContentType="application/vnd.openxmlformats-officedocument.presentationml.slide+xml" PartName="/ppt/slides/slide36.xml"/>
  <Override ContentType="application/vnd.openxmlformats-officedocument.presentationml.slide+xml" PartName="/ppt/slides/slide35.xml"/>
  <Override ContentType="application/vnd.openxmlformats-officedocument.presentationml.slide+xml" PartName="/ppt/slides/slide17.xml"/>
  <Override ContentType="application/vnd.openxmlformats-officedocument.presentationml.slide+xml" PartName="/ppt/slides/slide24.xml"/>
  <Override ContentType="application/vnd.openxmlformats-officedocument.presentationml.slide+xml" PartName="/ppt/slides/slide34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0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9.xml"/>
  <Override ContentType="application/vnd.openxmlformats-officedocument.presentationml.slide+xml" PartName="/ppt/slides/slide9.xml"/>
  <Override ContentType="application/vnd.openxmlformats-officedocument.presentationml.slide+xml" PartName="/ppt/slides/slide18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30.xml"/>
  <Override ContentType="application/vnd.openxmlformats-officedocument.presentationml.slide+xml" PartName="/ppt/slides/slide8.xml"/>
  <Override ContentType="application/vnd.openxmlformats-officedocument.presentationml.slide+xml" PartName="/ppt/slides/slide27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4.xml"/>
  <Override ContentType="application/vnd.openxmlformats-officedocument.presentationml.slide+xml" PartName="/ppt/slides/slide14.xml"/>
  <Override ContentType="application/vnd.openxmlformats-officedocument.presentationml.slide+xml" PartName="/ppt/slides/slide5.xml"/>
  <Override ContentType="application/vnd.openxmlformats-officedocument.presentationml.slide+xml" PartName="/ppt/slides/slide22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19" Type="http://schemas.openxmlformats.org/officeDocument/2006/relationships/slide" Target="slides/slide14.xml"/><Relationship Id="rId36" Type="http://schemas.openxmlformats.org/officeDocument/2006/relationships/slide" Target="slides/slide31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12" Type="http://schemas.openxmlformats.org/officeDocument/2006/relationships/slide" Target="slides/slide7.xml"/><Relationship Id="rId31" Type="http://schemas.openxmlformats.org/officeDocument/2006/relationships/slide" Target="slides/slide26.xml"/><Relationship Id="rId13" Type="http://schemas.openxmlformats.org/officeDocument/2006/relationships/slide" Target="slides/slide8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29" Type="http://schemas.openxmlformats.org/officeDocument/2006/relationships/slide" Target="slides/slide2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" Type="http://schemas.openxmlformats.org/officeDocument/2006/relationships/presProps" Target="presProps.xml"/><Relationship Id="rId21" Type="http://schemas.openxmlformats.org/officeDocument/2006/relationships/slide" Target="slides/slide16.xml"/><Relationship Id="rId40" Type="http://schemas.openxmlformats.org/officeDocument/2006/relationships/slide" Target="slides/slide35.xml"/><Relationship Id="rId1" Type="http://schemas.openxmlformats.org/officeDocument/2006/relationships/theme" Target="theme/theme2.xml"/><Relationship Id="rId22" Type="http://schemas.openxmlformats.org/officeDocument/2006/relationships/slide" Target="slides/slide17.xml"/><Relationship Id="rId41" Type="http://schemas.openxmlformats.org/officeDocument/2006/relationships/slide" Target="slides/slide36.xml"/><Relationship Id="rId4" Type="http://schemas.openxmlformats.org/officeDocument/2006/relationships/slideMaster" Target="slideMasters/slideMaster1.xml"/><Relationship Id="rId23" Type="http://schemas.openxmlformats.org/officeDocument/2006/relationships/slide" Target="slides/slide18.xml"/><Relationship Id="rId3" Type="http://schemas.openxmlformats.org/officeDocument/2006/relationships/tableStyles" Target="tableStyles.xml"/><Relationship Id="rId24" Type="http://schemas.openxmlformats.org/officeDocument/2006/relationships/slide" Target="slides/slide19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0" name="Shape 9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1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2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3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4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5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6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7" rtl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lvl="8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63" name="Shape 1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Shape 16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79" name="Shape 1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Shape 18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88" name="Shape 1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Shape 18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96" name="Shape 1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Shape 19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Shape 20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12" name="Shape 21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Shape 21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21" name="Shape 22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Shape 22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Shape 24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Shape 250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57" name="Shape 25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Shape 25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65" name="Shape 2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Shape 266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Shape 27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83" name="Shape 2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Shape 28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92" name="Shape 2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Shape 29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11" name="Shape 31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Shape 31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9" name="Shape 319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27" name="Shape 32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Shape 32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37" name="Shape 3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Shape 338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6" name="Shape 3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Shape 34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55" name="Shape 35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Shape 356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63" name="Shape 36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Shape 364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74" name="Shape 3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Shape 37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82" name="Shape 3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Shape 38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Shape 392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Shape 11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Shape 123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Shape 131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 stats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Shape 139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Update stats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buClr>
                <a:srgbClr val="888888"/>
              </a:buClr>
              <a:buFont typeface="Calibri"/>
              <a:buNone/>
              <a:defRPr/>
            </a:lvl1pPr>
            <a:lvl2pPr indent="0" marL="457200" marR="0" rtl="0" algn="ctr">
              <a:spcBef>
                <a:spcPts val="560"/>
              </a:spcBef>
              <a:buClr>
                <a:srgbClr val="888888"/>
              </a:buClr>
              <a:buFont typeface="Calibri"/>
              <a:buNone/>
              <a:defRPr/>
            </a:lvl2pPr>
            <a:lvl3pPr indent="0" marL="914400" marR="0" rtl="0" algn="ctr">
              <a:spcBef>
                <a:spcPts val="480"/>
              </a:spcBef>
              <a:buClr>
                <a:srgbClr val="888888"/>
              </a:buClr>
              <a:buFont typeface="Calibri"/>
              <a:buNone/>
              <a:defRPr/>
            </a:lvl3pPr>
            <a:lvl4pPr indent="0" marL="13716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4pPr>
            <a:lvl5pPr indent="0" marL="18288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17" name="Shape 17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" type="body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 rot="5400000">
            <a:off x="6012655" y="771525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9" name="Shape 79"/>
          <p:cNvSpPr txBox="1"/>
          <p:nvPr>
            <p:ph idx="1" type="body"/>
          </p:nvPr>
        </p:nvSpPr>
        <p:spPr>
          <a:xfrm rot="5400000">
            <a:off x="1821656" y="-1209674"/>
            <a:ext cx="3290888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/>
            </a:lvl1pPr>
            <a:lvl2pPr indent="-107950" marL="742950" rtl="0" algn="l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/>
            </a:lvl2pPr>
            <a:lvl3pPr indent="-76200" marL="1143000" rtl="0" algn="l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/>
            </a:lvl3pPr>
            <a:lvl4pPr indent="-101600" marL="1600200" rtl="0" algn="l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/>
            </a:lvl4pPr>
            <a:lvl5pPr indent="-101600" marL="2057400" rtl="0" algn="l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29" name="Shape 29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457200" y="900112"/>
            <a:ext cx="4038599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5" name="Shape 35"/>
          <p:cNvSpPr txBox="1"/>
          <p:nvPr>
            <p:ph idx="2" type="body"/>
          </p:nvPr>
        </p:nvSpPr>
        <p:spPr>
          <a:xfrm>
            <a:off x="4648200" y="900112"/>
            <a:ext cx="4038599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3" type="body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4" type="body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0" name="Shape 60"/>
          <p:cNvSpPr txBox="1"/>
          <p:nvPr>
            <p:ph idx="2" type="body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/>
          <p:nvPr>
            <p:ph idx="2" type="pic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8" name="Shape 68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3" Type="http://schemas.openxmlformats.org/officeDocument/2006/relationships/slideLayout" Target="../slideLayouts/slideLayout3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/>
            </a:lvl1pPr>
            <a:lvl2pPr indent="-107950" marL="742950" marR="0" rtl="0" algn="l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/>
            </a:lvl2pPr>
            <a:lvl3pPr indent="-76200" marL="1143000" marR="0" rtl="0" algn="l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/>
            </a:lvl3pPr>
            <a:lvl4pPr indent="-101600" marL="16002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/>
            </a:lvl4pPr>
            <a:lvl5pPr indent="-101600" marL="20574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/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-88900" lvl="0" marL="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1" marL="4572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2" marL="9144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3" marL="13716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4" marL="18288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5" marL="22860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  <a:p>
            <a:pPr indent="-88900" lvl="6" marL="2743200">
              <a:spcBef>
                <a:spcPts val="0"/>
              </a:spcBef>
              <a:buClr>
                <a:srgbClr val="000000"/>
              </a:buClr>
              <a:buFont typeface="Arial"/>
              <a:buChar char="●"/>
            </a:pPr>
            <a:r>
              <a:t/>
            </a:r>
            <a:endParaRPr/>
          </a:p>
          <a:p>
            <a:pPr indent="-88900" lvl="7" marL="3200400">
              <a:spcBef>
                <a:spcPts val="0"/>
              </a:spcBef>
              <a:buClr>
                <a:srgbClr val="000000"/>
              </a:buClr>
              <a:buFont typeface="Courier New"/>
              <a:buChar char="o"/>
            </a:pPr>
            <a:r>
              <a:t/>
            </a:r>
            <a:endParaRPr/>
          </a:p>
          <a:p>
            <a:pPr indent="-88900" lvl="8" marL="3657600">
              <a:spcBef>
                <a:spcPts val="0"/>
              </a:spcBef>
              <a:buClr>
                <a:srgbClr val="000000"/>
              </a:buClr>
              <a:buFont typeface="Wingdings"/>
              <a:buChar char="§"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3" Type="http://schemas.openxmlformats.org/officeDocument/2006/relationships/image" Target="../media/image24.png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5.pn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3.pn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0.pn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1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2.jpg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6.png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7.png"/></Relationships>
</file>

<file path=ppt/slides/_rels/slide2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2.jpg"/></Relationships>
</file>

<file path=ppt/slides/_rels/slide2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5.png"/></Relationships>
</file>

<file path=ppt/slides/_rels/slide2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5.png"/></Relationships>
</file>

<file path=ppt/slides/_rels/slide2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8.png"/></Relationships>
</file>

<file path=ppt/slides/_rels/slide2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7.jpg"/></Relationships>
</file>

<file path=ppt/slides/_rels/slide3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19.png"/></Relationships>
</file>

<file path=ppt/slides/_rels/slide3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0.png"/></Relationships>
</file>

<file path=ppt/slides/_rels/slide3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1.jpg"/><Relationship Id="rId5" Type="http://schemas.openxmlformats.org/officeDocument/2006/relationships/image" Target="../media/image27.png"/></Relationships>
</file>

<file path=ppt/slides/_rels/slide3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9.jpg"/></Relationships>
</file>

<file path=ppt/slides/_rels/slide3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26.jpg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9.png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4.pn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4.pn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3" Type="http://schemas.openxmlformats.org/officeDocument/2006/relationships/image" Target="../media/image08.pn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685800" y="1597819"/>
            <a:ext cx="7772400" cy="11025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 txBox="1"/>
          <p:nvPr>
            <p:ph idx="1" type="subTitle"/>
          </p:nvPr>
        </p:nvSpPr>
        <p:spPr>
          <a:xfrm>
            <a:off x="1371600" y="2914650"/>
            <a:ext cx="6400799" cy="1314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6" y="0"/>
            <a:ext cx="913858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Levels the playing field</a:t>
            </a:r>
          </a:p>
        </p:txBody>
      </p:sp>
      <p:sp>
        <p:nvSpPr>
          <p:cNvPr id="158" name="Shape 15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59" name="Shape 159"/>
          <p:cNvSpPr txBox="1"/>
          <p:nvPr/>
        </p:nvSpPr>
        <p:spPr>
          <a:xfrm>
            <a:off x="84600" y="1182450"/>
            <a:ext cx="55755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your small business shows up on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r>
              <a:rPr b="0" baseline="3000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st</a:t>
            </a:r>
            <a:r>
              <a:rPr lang="en-US" sz="2800">
                <a:solidFill>
                  <a:srgbClr val="74AD1B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page of google or bing 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instant reach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to massive amount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of qualified prospects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Skip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the </a:t>
            </a:r>
            <a:r>
              <a:rPr lang="en-US" sz="2800">
                <a:solidFill>
                  <a:srgbClr val="1B325F"/>
                </a:solidFill>
              </a:rPr>
              <a:t>o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rganic </a:t>
            </a:r>
            <a:r>
              <a:rPr lang="en-US" sz="2800">
                <a:solidFill>
                  <a:srgbClr val="1B325F"/>
                </a:solidFill>
              </a:rPr>
              <a:t>SEO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waiting game for r</a:t>
            </a:r>
            <a:r>
              <a:rPr lang="en-US" sz="2800">
                <a:solidFill>
                  <a:srgbClr val="1B325F"/>
                </a:solidFill>
              </a:rPr>
              <a:t>ankings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28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0" name="Shape 1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60744" y="1383604"/>
            <a:ext cx="2965682" cy="2965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type="title"/>
          </p:nvPr>
        </p:nvSpPr>
        <p:spPr>
          <a:xfrm>
            <a:off x="1226998" y="2646355"/>
            <a:ext cx="6684036" cy="1484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1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12 STEPS TO </a:t>
            </a:r>
            <a:r>
              <a:rPr b="1" baseline="0" i="0" lang="en-US" sz="30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EFFECTIVE USE OF PPC </a:t>
            </a:r>
            <a:r>
              <a:rPr b="1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FOR YOUR BUSINESS</a:t>
            </a:r>
          </a:p>
        </p:txBody>
      </p:sp>
      <p:sp>
        <p:nvSpPr>
          <p:cNvPr id="167" name="Shape 16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68" name="Shape 168"/>
          <p:cNvSpPr txBox="1"/>
          <p:nvPr/>
        </p:nvSpPr>
        <p:spPr>
          <a:xfrm>
            <a:off x="1824111" y="1301134"/>
            <a:ext cx="494385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0" lang="en-US" sz="7200" u="none" cap="none" strike="noStrike">
                <a:solidFill>
                  <a:srgbClr val="4B88C1"/>
                </a:solidFill>
                <a:latin typeface="Arial"/>
                <a:ea typeface="Arial"/>
                <a:cs typeface="Arial"/>
                <a:sym typeface="Arial"/>
              </a:rPr>
              <a:t>Act two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1: Define a clear goal</a:t>
            </a:r>
          </a:p>
        </p:txBody>
      </p:sp>
      <p:sp>
        <p:nvSpPr>
          <p:cNvPr id="174" name="Shape 17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75" name="Shape 175"/>
          <p:cNvSpPr txBox="1"/>
          <p:nvPr/>
        </p:nvSpPr>
        <p:spPr>
          <a:xfrm>
            <a:off x="25527" y="1029828"/>
            <a:ext cx="5438724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sz="2800">
              <a:solidFill>
                <a:srgbClr val="1B325F"/>
              </a:solidFill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irectly </a:t>
            </a:r>
            <a:r>
              <a:rPr lang="en-US" sz="2800">
                <a:solidFill>
                  <a:srgbClr val="74AD1B"/>
                </a:solidFill>
              </a:rPr>
              <a:t>s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ell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products/services?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Generate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new leads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/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B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uild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brand awareness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9416" y="2699548"/>
            <a:ext cx="4171799" cy="148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248375" y="210050"/>
            <a:ext cx="87600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95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2: Research your competitors</a:t>
            </a:r>
          </a:p>
        </p:txBody>
      </p:sp>
      <p:sp>
        <p:nvSpPr>
          <p:cNvPr id="183" name="Shape 18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84" name="Shape 184"/>
          <p:cNvSpPr txBox="1"/>
          <p:nvPr/>
        </p:nvSpPr>
        <p:spPr>
          <a:xfrm>
            <a:off x="25527" y="1029828"/>
            <a:ext cx="5438724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How do they </a:t>
            </a:r>
            <a:r>
              <a:rPr lang="en-US" sz="2800">
                <a:solidFill>
                  <a:srgbClr val="74AD1B"/>
                </a:solidFill>
              </a:rPr>
              <a:t>write their ads</a:t>
            </a:r>
            <a:r>
              <a:rPr lang="en-US" sz="2800">
                <a:solidFill>
                  <a:srgbClr val="1B325F"/>
                </a:solidFill>
              </a:rPr>
              <a:t>?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  (copy, length, headline, etc.)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Pay attention to the ads that</a:t>
            </a:r>
            <a:r>
              <a:rPr lang="en-US" sz="2800">
                <a:solidFill>
                  <a:srgbClr val="1B325F"/>
                </a:solidFill>
              </a:rPr>
              <a:t>   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show up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over and over again</a:t>
            </a:r>
            <a:b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</a:b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W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hat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keywords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are they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  targeting?</a:t>
            </a:r>
          </a:p>
        </p:txBody>
      </p:sp>
      <p:pic>
        <p:nvPicPr>
          <p:cNvPr id="185" name="Shape 1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49562" y="1687458"/>
            <a:ext cx="3858899" cy="204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 txBox="1"/>
          <p:nvPr>
            <p:ph type="title"/>
          </p:nvPr>
        </p:nvSpPr>
        <p:spPr>
          <a:xfrm>
            <a:off x="248375" y="210050"/>
            <a:ext cx="87600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95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2: Research your competitors</a:t>
            </a:r>
          </a:p>
        </p:txBody>
      </p:sp>
      <p:sp>
        <p:nvSpPr>
          <p:cNvPr id="192" name="Shape 192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193" name="Shape 1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00" y="1148016"/>
            <a:ext cx="8760001" cy="30230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3: Do keyword research</a:t>
            </a:r>
          </a:p>
        </p:txBody>
      </p:sp>
      <p:sp>
        <p:nvSpPr>
          <p:cNvPr id="200" name="Shape 20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01" name="Shape 201"/>
          <p:cNvSpPr txBox="1"/>
          <p:nvPr/>
        </p:nvSpPr>
        <p:spPr>
          <a:xfrm>
            <a:off x="25525" y="1256250"/>
            <a:ext cx="8661299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Discover exactly what people are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searching for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Learn their preferred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keywords</a:t>
            </a:r>
            <a:b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</a:b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F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ind out how </a:t>
            </a:r>
            <a:r>
              <a:rPr lang="en-US" sz="2800">
                <a:solidFill>
                  <a:srgbClr val="74AD1B"/>
                </a:solidFill>
              </a:rPr>
              <a:t>competitive</a:t>
            </a:r>
            <a:r>
              <a:rPr lang="en-US" sz="2800">
                <a:solidFill>
                  <a:srgbClr val="1B325F"/>
                </a:solidFill>
              </a:rPr>
              <a:t> and </a:t>
            </a:r>
            <a:r>
              <a:rPr lang="en-US" sz="2800">
                <a:solidFill>
                  <a:srgbClr val="74AD1B"/>
                </a:solidFill>
              </a:rPr>
              <a:t>expensive</a:t>
            </a:r>
            <a:r>
              <a:rPr lang="en-US" sz="2800">
                <a:solidFill>
                  <a:srgbClr val="1B325F"/>
                </a:solidFill>
              </a:rPr>
              <a:t> keywords are in your market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lang="en-US" sz="2800">
                <a:solidFill>
                  <a:srgbClr val="1B325F"/>
                </a:solidFill>
              </a:rPr>
              <a:t>+ Find the </a:t>
            </a:r>
            <a:r>
              <a:rPr lang="en-US" sz="2800">
                <a:solidFill>
                  <a:srgbClr val="74AD1B"/>
                </a:solidFill>
              </a:rPr>
              <a:t>most profitable</a:t>
            </a:r>
            <a:r>
              <a:rPr lang="en-US" sz="2800">
                <a:solidFill>
                  <a:srgbClr val="1B325F"/>
                </a:solidFill>
              </a:rPr>
              <a:t> keywords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sz="2800">
              <a:solidFill>
                <a:srgbClr val="1B325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208" name="Shape 2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925" y="1010149"/>
            <a:ext cx="8350125" cy="411742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Shape 209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3: Do keyword research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x="25525" y="173675"/>
            <a:ext cx="9118499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4: Choose your destination wisely</a:t>
            </a:r>
          </a:p>
        </p:txBody>
      </p:sp>
      <p:sp>
        <p:nvSpPr>
          <p:cNvPr id="216" name="Shape 21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17" name="Shape 217"/>
          <p:cNvSpPr txBox="1"/>
          <p:nvPr/>
        </p:nvSpPr>
        <p:spPr>
          <a:xfrm>
            <a:off x="25527" y="1197175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Decide where you are going to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send</a:t>
            </a:r>
            <a:r>
              <a:rPr lang="en-US" sz="2800">
                <a:solidFill>
                  <a:srgbClr val="74AD1B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visitors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>
                <a:solidFill>
                  <a:srgbClr val="1B325F"/>
                </a:solidFill>
              </a:rPr>
              <a:t>click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ake sure destination is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consistent</a:t>
            </a:r>
            <a:r>
              <a:rPr lang="en-US" sz="2800">
                <a:solidFill>
                  <a:srgbClr val="74AD1B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with ad message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esign it for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conversion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218" name="Shape 2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31482" y="973774"/>
            <a:ext cx="3503993" cy="3843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type="title"/>
          </p:nvPr>
        </p:nvSpPr>
        <p:spPr>
          <a:xfrm>
            <a:off x="236725" y="210050"/>
            <a:ext cx="86625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5: Create a high-converting ad</a:t>
            </a:r>
          </a:p>
        </p:txBody>
      </p:sp>
      <p:sp>
        <p:nvSpPr>
          <p:cNvPr id="225" name="Shape 22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26" name="Shape 226"/>
          <p:cNvSpPr txBox="1"/>
          <p:nvPr/>
        </p:nvSpPr>
        <p:spPr>
          <a:xfrm>
            <a:off x="25525" y="1197175"/>
            <a:ext cx="50094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K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now the best practices of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successful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ads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Review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your headline, message, offer, destination                                                          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ifferentiate your offer </a:t>
            </a:r>
            <a:r>
              <a:rPr lang="en-US" sz="2800">
                <a:solidFill>
                  <a:srgbClr val="1B325F"/>
                </a:solidFill>
              </a:rPr>
              <a:t>so it stands out from other ads</a:t>
            </a:r>
          </a:p>
        </p:txBody>
      </p:sp>
      <p:pic>
        <p:nvPicPr>
          <p:cNvPr id="227" name="Shape 2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34816" y="1385774"/>
            <a:ext cx="3864405" cy="3154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6: Add some local flavor</a:t>
            </a:r>
          </a:p>
        </p:txBody>
      </p:sp>
      <p:sp>
        <p:nvSpPr>
          <p:cNvPr id="234" name="Shape 23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35" name="Shape 235"/>
          <p:cNvSpPr txBox="1"/>
          <p:nvPr/>
        </p:nvSpPr>
        <p:spPr>
          <a:xfrm>
            <a:off x="25527" y="1216863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Proven to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boost ROI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U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se local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slang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(“wicked smaht” for </a:t>
            </a:r>
            <a:r>
              <a:rPr lang="en-US" sz="2800">
                <a:solidFill>
                  <a:srgbClr val="1B325F"/>
                </a:solidFill>
              </a:rPr>
              <a:t>B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oston]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Display local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phone number </a:t>
            </a:r>
            <a:b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and/or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street address</a:t>
            </a:r>
          </a:p>
        </p:txBody>
      </p:sp>
      <p:pic>
        <p:nvPicPr>
          <p:cNvPr id="236" name="Shape 2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77475" y="1407800"/>
            <a:ext cx="3961199" cy="90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Shape 2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7475" y="2905068"/>
            <a:ext cx="4137899" cy="64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Agenda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291551" y="1428423"/>
            <a:ext cx="8524603" cy="32438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579628" lvl="0" marL="681228" marR="0" rtl="0" algn="l">
              <a:spcBef>
                <a:spcPts val="0"/>
              </a:spcBef>
              <a:buClr>
                <a:srgbClr val="1B325F"/>
              </a:buClr>
              <a:buSzPct val="100000"/>
              <a:buFont typeface="Arial"/>
              <a:buAutoNum type="romanUcPeriod"/>
            </a:pP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What is </a:t>
            </a:r>
            <a:r>
              <a:rPr b="0" baseline="0" i="0" lang="en-US" sz="32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Pay-per-click (PPC)</a:t>
            </a: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b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</a:p>
          <a:p>
            <a:pPr indent="-579628" lvl="0" marL="681228" marR="0" rtl="0" algn="l">
              <a:spcBef>
                <a:spcPts val="640"/>
              </a:spcBef>
              <a:buClr>
                <a:srgbClr val="1B325F"/>
              </a:buClr>
              <a:buSzPct val="100000"/>
              <a:buFont typeface="Arial"/>
              <a:buAutoNum type="romanUcPeriod"/>
            </a:pP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12 Steps to </a:t>
            </a:r>
            <a:r>
              <a:rPr b="0" baseline="0" i="0" lang="en-US" sz="32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Effective </a:t>
            </a: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use of ppc for your business</a:t>
            </a:r>
          </a:p>
          <a:p>
            <a:pPr indent="-376428" lvl="0" marL="681228" marR="0" rtl="0" algn="l">
              <a:spcBef>
                <a:spcPts val="64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32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9628" lvl="0" marL="681228" marR="0" rtl="0" algn="l">
              <a:spcBef>
                <a:spcPts val="640"/>
              </a:spcBef>
              <a:buClr>
                <a:srgbClr val="1B325F"/>
              </a:buClr>
              <a:buSzPct val="100000"/>
              <a:buFont typeface="Arial"/>
              <a:buAutoNum type="romanUcPeriod"/>
            </a:pP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“Must K</a:t>
            </a:r>
            <a:r>
              <a:rPr lang="en-US" sz="3200">
                <a:solidFill>
                  <a:srgbClr val="1B325F"/>
                </a:solidFill>
              </a:rPr>
              <a:t>n</a:t>
            </a:r>
            <a:r>
              <a:rPr b="0" baseline="0" i="0" lang="en-US" sz="32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ow” </a:t>
            </a:r>
            <a:r>
              <a:rPr b="0" baseline="0" i="0" lang="en-US" sz="32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tips and strategies</a:t>
            </a:r>
          </a:p>
        </p:txBody>
      </p:sp>
      <p:sp>
        <p:nvSpPr>
          <p:cNvPr id="94" name="Shape 9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7: Place the right bid</a:t>
            </a:r>
          </a:p>
        </p:txBody>
      </p:sp>
      <p:sp>
        <p:nvSpPr>
          <p:cNvPr id="244" name="Shape 24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45" name="Shape 245"/>
          <p:cNvSpPr txBox="1"/>
          <p:nvPr/>
        </p:nvSpPr>
        <p:spPr>
          <a:xfrm>
            <a:off x="25525" y="1266075"/>
            <a:ext cx="5143499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F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irst </a:t>
            </a:r>
            <a:r>
              <a:rPr lang="en-US" sz="2800">
                <a:solidFill>
                  <a:srgbClr val="74AD1B"/>
                </a:solidFill>
              </a:rPr>
              <a:t>NOT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always be best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F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irst position gets a lot of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junk clicks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H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igher positions cost more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Position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#3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or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#4 </a:t>
            </a:r>
            <a:r>
              <a:rPr lang="en-US" sz="2800">
                <a:solidFill>
                  <a:srgbClr val="1B325F"/>
                </a:solidFill>
              </a:rPr>
              <a:t>often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ideal</a:t>
            </a:r>
          </a:p>
        </p:txBody>
      </p:sp>
      <p:pic>
        <p:nvPicPr>
          <p:cNvPr id="246" name="Shape 2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68878" y="1443275"/>
            <a:ext cx="3771783" cy="2304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8: Focus on profitable keywords</a:t>
            </a:r>
          </a:p>
        </p:txBody>
      </p:sp>
      <p:sp>
        <p:nvSpPr>
          <p:cNvPr id="253" name="Shape 25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54" name="Shape 254"/>
          <p:cNvSpPr txBox="1"/>
          <p:nvPr/>
        </p:nvSpPr>
        <p:spPr>
          <a:xfrm>
            <a:off x="25523" y="966025"/>
            <a:ext cx="83544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etermine the winning keyword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phrases that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get results for you and your competitors</a:t>
            </a:r>
            <a:b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</a:b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Focus on your “money” keywords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milk them for as long as possible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T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est new keywords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regularly with a small p</a:t>
            </a:r>
            <a:r>
              <a:rPr lang="en-US" sz="2800">
                <a:solidFill>
                  <a:srgbClr val="1B325F"/>
                </a:solidFill>
              </a:rPr>
              <a:t>ortion of your overall budget</a:t>
            </a: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>
            <p:ph type="title"/>
          </p:nvPr>
        </p:nvSpPr>
        <p:spPr>
          <a:xfrm>
            <a:off x="417818" y="210039"/>
            <a:ext cx="83544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8: Focus on profitable keywords</a:t>
            </a:r>
          </a:p>
        </p:txBody>
      </p:sp>
      <p:sp>
        <p:nvSpPr>
          <p:cNvPr id="261" name="Shape 261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712" y="1176775"/>
            <a:ext cx="8764577" cy="307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9: Measure your results</a:t>
            </a:r>
          </a:p>
        </p:txBody>
      </p:sp>
      <p:sp>
        <p:nvSpPr>
          <p:cNvPr id="269" name="Shape 26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70" name="Shape 270"/>
          <p:cNvSpPr txBox="1"/>
          <p:nvPr/>
        </p:nvSpPr>
        <p:spPr>
          <a:xfrm>
            <a:off x="-4008" y="1197175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U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se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call tracking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technology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Place </a:t>
            </a:r>
            <a:r>
              <a:rPr lang="en-US" sz="2800">
                <a:solidFill>
                  <a:srgbClr val="74AD1B"/>
                </a:solidFill>
              </a:rPr>
              <a:t>Adwords Conversion Tracking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>
                <a:solidFill>
                  <a:srgbClr val="1B325F"/>
                </a:solidFill>
              </a:rPr>
              <a:t>to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all of your </a:t>
            </a:r>
            <a:r>
              <a:rPr lang="en-US" sz="2800">
                <a:solidFill>
                  <a:srgbClr val="1B325F"/>
                </a:solidFill>
              </a:rPr>
              <a:t>sites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Measure the entire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customer journey</a:t>
            </a:r>
          </a:p>
        </p:txBody>
      </p:sp>
      <p:pic>
        <p:nvPicPr>
          <p:cNvPr id="271" name="Shape 2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6901" y="1853752"/>
            <a:ext cx="4247099" cy="2849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10: Focus on ROI, not costs</a:t>
            </a:r>
          </a:p>
        </p:txBody>
      </p:sp>
      <p:sp>
        <p:nvSpPr>
          <p:cNvPr id="278" name="Shape 27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79" name="Shape 279"/>
          <p:cNvSpPr txBox="1"/>
          <p:nvPr/>
        </p:nvSpPr>
        <p:spPr>
          <a:xfrm>
            <a:off x="15674" y="1197175"/>
            <a:ext cx="5881199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tay committed to winning campaigns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that deliver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positive roi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easure your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cost-per-lead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and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cost</a:t>
            </a:r>
            <a:r>
              <a:rPr lang="en-US" sz="2800">
                <a:solidFill>
                  <a:srgbClr val="74AD1B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per-customer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on’t be penny-wise and pound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  foolish &amp; don’t </a:t>
            </a:r>
            <a:r>
              <a:rPr lang="en-US" sz="2800">
                <a:solidFill>
                  <a:srgbClr val="1B325F"/>
                </a:solidFill>
              </a:rPr>
              <a:t>fear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competition</a:t>
            </a:r>
          </a:p>
        </p:txBody>
      </p:sp>
      <p:pic>
        <p:nvPicPr>
          <p:cNvPr id="280" name="Shape 280"/>
          <p:cNvPicPr preferRelativeResize="0"/>
          <p:nvPr/>
        </p:nvPicPr>
        <p:blipFill rotWithShape="1">
          <a:blip r:embed="rId3">
            <a:alphaModFix/>
          </a:blip>
          <a:srcRect b="0" l="41259" r="0" t="0"/>
          <a:stretch/>
        </p:blipFill>
        <p:spPr>
          <a:xfrm>
            <a:off x="6553196" y="1441322"/>
            <a:ext cx="1904999" cy="2894700"/>
          </a:xfrm>
          <a:prstGeom prst="rect">
            <a:avLst/>
          </a:prstGeom>
          <a:noFill/>
          <a:ln cap="flat" cmpd="sng" w="9525">
            <a:solidFill>
              <a:srgbClr val="4B88C1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11: Use remarketing</a:t>
            </a:r>
          </a:p>
        </p:txBody>
      </p:sp>
      <p:sp>
        <p:nvSpPr>
          <p:cNvPr id="287" name="Shape 28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288" name="Shape 288"/>
          <p:cNvSpPr txBox="1"/>
          <p:nvPr/>
        </p:nvSpPr>
        <p:spPr>
          <a:xfrm>
            <a:off x="5823" y="1019975"/>
            <a:ext cx="5567999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“</a:t>
            </a:r>
            <a:r>
              <a:rPr lang="en-US" sz="2800">
                <a:solidFill>
                  <a:srgbClr val="1B325F"/>
                </a:solidFill>
              </a:rPr>
              <a:t>F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ollow” your target audience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how ads to users who’ve </a:t>
            </a:r>
            <a:b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previously visited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your </a:t>
            </a:r>
            <a:r>
              <a:rPr lang="en-US" sz="2800">
                <a:solidFill>
                  <a:srgbClr val="1B325F"/>
                </a:solidFill>
              </a:rPr>
              <a:t>site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Y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our ads appear on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major websites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that they visit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K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eeps your brand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top of mind</a:t>
            </a:r>
          </a:p>
        </p:txBody>
      </p:sp>
      <p:pic>
        <p:nvPicPr>
          <p:cNvPr id="289" name="Shape 2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19508" y="1993817"/>
            <a:ext cx="4324499" cy="178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296" name="Shape 29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7539" y="403605"/>
            <a:ext cx="8318176" cy="4270382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Shape 297"/>
          <p:cNvSpPr/>
          <p:nvPr/>
        </p:nvSpPr>
        <p:spPr>
          <a:xfrm>
            <a:off x="1433730" y="1191125"/>
            <a:ext cx="6324515" cy="787521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Shape 298"/>
          <p:cNvSpPr/>
          <p:nvPr/>
        </p:nvSpPr>
        <p:spPr>
          <a:xfrm>
            <a:off x="5750773" y="2455899"/>
            <a:ext cx="2558822" cy="2131413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baseline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Shape 299"/>
          <p:cNvSpPr txBox="1"/>
          <p:nvPr/>
        </p:nvSpPr>
        <p:spPr>
          <a:xfrm>
            <a:off x="624100" y="2962725"/>
            <a:ext cx="2388899" cy="1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Step 12: Always split-test!</a:t>
            </a:r>
          </a:p>
        </p:txBody>
      </p:sp>
      <p:sp>
        <p:nvSpPr>
          <p:cNvPr id="306" name="Shape 30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07" name="Shape 307"/>
          <p:cNvSpPr txBox="1"/>
          <p:nvPr/>
        </p:nvSpPr>
        <p:spPr>
          <a:xfrm>
            <a:off x="5836" y="1088891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C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ontinuously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measure, improve,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en-US" sz="2800">
                <a:solidFill>
                  <a:srgbClr val="74AD1B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optimize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T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est the most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important factors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first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stop when you see gains of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10%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or</a:t>
            </a:r>
            <a:r>
              <a:rPr lang="en-US" sz="2800">
                <a:solidFill>
                  <a:srgbClr val="1B325F"/>
                </a:solidFill>
              </a:rPr>
              <a:t>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less – focus on the big wins instead</a:t>
            </a:r>
          </a:p>
        </p:txBody>
      </p:sp>
      <p:pic>
        <p:nvPicPr>
          <p:cNvPr id="308" name="Shape 3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146" y="1272248"/>
            <a:ext cx="3543300" cy="29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/>
          <p:nvPr>
            <p:ph type="title"/>
          </p:nvPr>
        </p:nvSpPr>
        <p:spPr>
          <a:xfrm>
            <a:off x="688216" y="2646355"/>
            <a:ext cx="7772400" cy="1484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1" baseline="0" i="0" lang="en-US" sz="36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“MUST KNOW” </a:t>
            </a:r>
            <a:r>
              <a:rPr b="1" baseline="0" i="0" lang="en-US" sz="36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TIPS AND STRATEGIES </a:t>
            </a:r>
            <a:r>
              <a:rPr b="1" lang="en-US" sz="3600">
                <a:solidFill>
                  <a:srgbClr val="74AD1B"/>
                </a:solidFill>
              </a:rPr>
              <a:t>FOR 25% GAINS</a:t>
            </a:r>
          </a:p>
        </p:txBody>
      </p:sp>
      <p:sp>
        <p:nvSpPr>
          <p:cNvPr id="315" name="Shape 31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16" name="Shape 316"/>
          <p:cNvSpPr txBox="1"/>
          <p:nvPr/>
        </p:nvSpPr>
        <p:spPr>
          <a:xfrm>
            <a:off x="1824111" y="1301134"/>
            <a:ext cx="494385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0" lang="en-US" sz="7200" u="none" cap="none" strike="noStrike">
                <a:solidFill>
                  <a:srgbClr val="4B88C1"/>
                </a:solidFill>
                <a:latin typeface="Arial"/>
                <a:ea typeface="Arial"/>
                <a:cs typeface="Arial"/>
                <a:sym typeface="Arial"/>
              </a:rPr>
              <a:t>Act three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Separate search &amp; display</a:t>
            </a:r>
          </a:p>
        </p:txBody>
      </p:sp>
      <p:sp>
        <p:nvSpPr>
          <p:cNvPr id="322" name="Shape 32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5836" y="1312000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Search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Network is what we covered today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isplay is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totally different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R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equires different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strategies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V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ery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common mistake!</a:t>
            </a:r>
          </a:p>
        </p:txBody>
      </p:sp>
      <p:pic>
        <p:nvPicPr>
          <p:cNvPr id="324" name="Shape 3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2851" y="1752600"/>
            <a:ext cx="3019500" cy="1917300"/>
          </a:xfrm>
          <a:prstGeom prst="rect">
            <a:avLst/>
          </a:prstGeom>
          <a:noFill/>
          <a:ln cap="flat" cmpd="sng" w="9525">
            <a:solidFill>
              <a:srgbClr val="4B88C1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688216" y="2646355"/>
            <a:ext cx="7772400" cy="14843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1" baseline="0" i="0" lang="en-US" sz="44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WHAT IS </a:t>
            </a:r>
            <a:r>
              <a:rPr b="1" baseline="0" i="0" lang="en-US" sz="44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PAY-PER-CLICK (PPC)</a:t>
            </a:r>
            <a:r>
              <a:rPr b="1" baseline="0" i="0" lang="en-US" sz="44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100" name="Shape 10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1824111" y="1301134"/>
            <a:ext cx="494385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0" baseline="0" i="0" lang="en-US" sz="7200" u="none" cap="none" strike="noStrike">
                <a:solidFill>
                  <a:srgbClr val="4B88C1"/>
                </a:solidFill>
                <a:latin typeface="Arial"/>
                <a:ea typeface="Arial"/>
                <a:cs typeface="Arial"/>
                <a:sym typeface="Arial"/>
              </a:rPr>
              <a:t>act one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Shape 3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4275" y="1010150"/>
            <a:ext cx="4627725" cy="2505124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Shape 331"/>
          <p:cNvSpPr txBox="1"/>
          <p:nvPr>
            <p:ph type="title"/>
          </p:nvPr>
        </p:nvSpPr>
        <p:spPr>
          <a:xfrm>
            <a:off x="417818" y="210039"/>
            <a:ext cx="83544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Separate </a:t>
            </a:r>
            <a:r>
              <a:rPr b="1" lang="en-US" sz="44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mobile</a:t>
            </a: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&amp; d</a:t>
            </a:r>
            <a:r>
              <a:rPr b="1" lang="en-US" sz="44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esktop</a:t>
            </a:r>
          </a:p>
        </p:txBody>
      </p:sp>
      <p:sp>
        <p:nvSpPr>
          <p:cNvPr id="332" name="Shape 332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33" name="Shape 333"/>
          <p:cNvSpPr txBox="1"/>
          <p:nvPr/>
        </p:nvSpPr>
        <p:spPr>
          <a:xfrm>
            <a:off x="5836" y="1312000"/>
            <a:ext cx="50547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Search </a:t>
            </a:r>
            <a:r>
              <a:rPr lang="en-US" sz="2800">
                <a:solidFill>
                  <a:srgbClr val="1B325F"/>
                </a:solidFill>
              </a:rPr>
              <a:t>on desktops is original approach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Mobile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is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totally different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R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equires different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strategies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V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ery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common mistake!</a:t>
            </a:r>
          </a:p>
        </p:txBody>
      </p:sp>
      <p:cxnSp>
        <p:nvCxnSpPr>
          <p:cNvPr id="334" name="Shape 334"/>
          <p:cNvCxnSpPr/>
          <p:nvPr/>
        </p:nvCxnSpPr>
        <p:spPr>
          <a:xfrm rot="10800000">
            <a:off x="7144825" y="1829275"/>
            <a:ext cx="688799" cy="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lg" w="lg" type="none"/>
            <a:tailEnd len="lg" w="lg" type="triangle"/>
          </a:ln>
        </p:spPr>
      </p:cxn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Test dynamic keywords</a:t>
            </a:r>
          </a:p>
        </p:txBody>
      </p:sp>
      <p:sp>
        <p:nvSpPr>
          <p:cNvPr id="341" name="Shape 341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42" name="Shape 342"/>
          <p:cNvSpPr txBox="1"/>
          <p:nvPr/>
        </p:nvSpPr>
        <p:spPr>
          <a:xfrm>
            <a:off x="5817" y="1098725"/>
            <a:ext cx="81075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ynamic insertion of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keyword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into ad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akes the ad more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relevant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Allows you to have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unlimited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ads</a:t>
            </a:r>
          </a:p>
        </p:txBody>
      </p:sp>
      <p:pic>
        <p:nvPicPr>
          <p:cNvPr id="343" name="Shape 3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1169" y="2962714"/>
            <a:ext cx="5341500" cy="1709400"/>
          </a:xfrm>
          <a:prstGeom prst="rect">
            <a:avLst/>
          </a:prstGeom>
          <a:noFill/>
          <a:ln cap="flat" cmpd="sng" w="9525">
            <a:solidFill>
              <a:srgbClr val="4B88C1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Use ad extensions</a:t>
            </a:r>
          </a:p>
        </p:txBody>
      </p:sp>
      <p:sp>
        <p:nvSpPr>
          <p:cNvPr id="350" name="Shape 35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51" name="Shape 351"/>
          <p:cNvSpPr txBox="1"/>
          <p:nvPr/>
        </p:nvSpPr>
        <p:spPr>
          <a:xfrm>
            <a:off x="5817" y="1098725"/>
            <a:ext cx="83544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I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nformation you can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add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to your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ad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akes the ad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stand out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D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ramatic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increase in response</a:t>
            </a:r>
          </a:p>
        </p:txBody>
      </p:sp>
      <p:pic>
        <p:nvPicPr>
          <p:cNvPr id="352" name="Shape 3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800" y="2963207"/>
            <a:ext cx="8876400" cy="1481400"/>
          </a:xfrm>
          <a:prstGeom prst="rect">
            <a:avLst/>
          </a:prstGeom>
          <a:noFill/>
          <a:ln cap="flat" cmpd="sng" w="9525">
            <a:solidFill>
              <a:srgbClr val="4B88C1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/>
          <p:nvPr>
            <p:ph type="title"/>
          </p:nvPr>
        </p:nvSpPr>
        <p:spPr>
          <a:xfrm>
            <a:off x="417818" y="210039"/>
            <a:ext cx="83544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lang="en-US" sz="44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Monitor conversions</a:t>
            </a:r>
          </a:p>
        </p:txBody>
      </p:sp>
      <p:sp>
        <p:nvSpPr>
          <p:cNvPr id="359" name="Shape 359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60" name="Shape 360"/>
          <p:cNvSpPr txBox="1"/>
          <p:nvPr/>
        </p:nvSpPr>
        <p:spPr>
          <a:xfrm>
            <a:off x="5817" y="1098725"/>
            <a:ext cx="8354400" cy="41627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Where are your buyers </a:t>
            </a:r>
            <a:r>
              <a:rPr lang="en-US" sz="2800">
                <a:solidFill>
                  <a:srgbClr val="74AD1B"/>
                </a:solidFill>
              </a:rPr>
              <a:t>located</a:t>
            </a:r>
            <a:r>
              <a:rPr lang="en-US" sz="2800">
                <a:solidFill>
                  <a:srgbClr val="1B325F"/>
                </a:solidFill>
              </a:rPr>
              <a:t>?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What </a:t>
            </a:r>
            <a:r>
              <a:rPr lang="en-US" sz="2800">
                <a:solidFill>
                  <a:srgbClr val="74AD1B"/>
                </a:solidFill>
              </a:rPr>
              <a:t>time of day</a:t>
            </a:r>
            <a:r>
              <a:rPr lang="en-US" sz="2800">
                <a:solidFill>
                  <a:srgbClr val="1B325F"/>
                </a:solidFill>
              </a:rPr>
              <a:t> are they converting versus window shopping?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Some businesses have </a:t>
            </a:r>
            <a:r>
              <a:rPr lang="en-US" sz="2800">
                <a:solidFill>
                  <a:srgbClr val="74AD1B"/>
                </a:solidFill>
              </a:rPr>
              <a:t>dramatic differences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lang="en-US" sz="2800">
                <a:solidFill>
                  <a:srgbClr val="1B325F"/>
                </a:solidFill>
              </a:rPr>
              <a:t>+ </a:t>
            </a:r>
            <a:r>
              <a:rPr lang="en-US" sz="2800">
                <a:solidFill>
                  <a:srgbClr val="74AD1B"/>
                </a:solidFill>
              </a:rPr>
              <a:t>Cull</a:t>
            </a:r>
            <a:r>
              <a:rPr lang="en-US" sz="2800">
                <a:solidFill>
                  <a:srgbClr val="1B325F"/>
                </a:solidFill>
              </a:rPr>
              <a:t> where your ROI is low</a:t>
            </a: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/>
          <p:nvPr>
            <p:ph type="title"/>
          </p:nvPr>
        </p:nvSpPr>
        <p:spPr>
          <a:xfrm>
            <a:off x="417818" y="210039"/>
            <a:ext cx="8354515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lang="en-US" sz="44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Test outside</a:t>
            </a: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of Google!</a:t>
            </a:r>
          </a:p>
        </p:txBody>
      </p:sp>
      <p:sp>
        <p:nvSpPr>
          <p:cNvPr id="367" name="Shape 36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68" name="Shape 368"/>
          <p:cNvSpPr txBox="1"/>
          <p:nvPr/>
        </p:nvSpPr>
        <p:spPr>
          <a:xfrm>
            <a:off x="5836" y="1098736"/>
            <a:ext cx="5054745" cy="41628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sz="2800">
              <a:solidFill>
                <a:srgbClr val="1B325F"/>
              </a:solidFill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Other networks can be </a:t>
            </a:r>
            <a:r>
              <a:rPr lang="en-US" sz="2800">
                <a:solidFill>
                  <a:srgbClr val="74AD1B"/>
                </a:solidFill>
              </a:rPr>
              <a:t>g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reat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sz="1800">
              <a:solidFill>
                <a:srgbClr val="1B325F"/>
              </a:solidFill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S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maller but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less competitive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sz="1800">
              <a:solidFill>
                <a:srgbClr val="1B325F"/>
              </a:solidFill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Often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large increase in ROI 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vs </a:t>
            </a:r>
            <a:r>
              <a:rPr lang="en-US" sz="2800">
                <a:solidFill>
                  <a:srgbClr val="1B325F"/>
                </a:solidFill>
              </a:rPr>
              <a:t>G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oogle due to decreased comp</a:t>
            </a:r>
            <a:r>
              <a:rPr lang="en-US" sz="2800">
                <a:solidFill>
                  <a:srgbClr val="1B325F"/>
                </a:solidFill>
              </a:rPr>
              <a:t>etition</a:t>
            </a:r>
          </a:p>
        </p:txBody>
      </p:sp>
      <p:pic>
        <p:nvPicPr>
          <p:cNvPr id="369" name="Shape 3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83574" y="2162811"/>
            <a:ext cx="2404799" cy="115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Shape 37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64245" y="842099"/>
            <a:ext cx="3443399" cy="153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Shape 37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43837" y="3463953"/>
            <a:ext cx="3684299" cy="155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Questions?</a:t>
            </a:r>
          </a:p>
        </p:txBody>
      </p:sp>
      <p:sp>
        <p:nvSpPr>
          <p:cNvPr id="378" name="Shape 37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379" name="Shape 3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12082" y="1148188"/>
            <a:ext cx="2240131" cy="3022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lang="en-US" sz="44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Complimentary PPC Audit ($997 Value)</a:t>
            </a:r>
          </a:p>
        </p:txBody>
      </p:sp>
      <p:sp>
        <p:nvSpPr>
          <p:cNvPr id="386" name="Shape 386"/>
          <p:cNvSpPr txBox="1"/>
          <p:nvPr>
            <p:ph idx="12" type="sldNum"/>
          </p:nvPr>
        </p:nvSpPr>
        <p:spPr>
          <a:xfrm>
            <a:off x="6553200" y="4767262"/>
            <a:ext cx="2133599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387" name="Shape 387"/>
          <p:cNvSpPr txBox="1"/>
          <p:nvPr/>
        </p:nvSpPr>
        <p:spPr>
          <a:xfrm>
            <a:off x="344325" y="3920825"/>
            <a:ext cx="8479200" cy="1021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lang="en-US" sz="4400">
                <a:solidFill>
                  <a:srgbClr val="1B325F"/>
                </a:solidFill>
              </a:rPr>
              <a:t>Limited to the first 3 to respond</a:t>
            </a:r>
          </a:p>
        </p:txBody>
      </p:sp>
      <p:pic>
        <p:nvPicPr>
          <p:cNvPr id="388" name="Shape 3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3012" y="1268148"/>
            <a:ext cx="3077974" cy="265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Pay-Per-Click = Search </a:t>
            </a:r>
            <a:r>
              <a:rPr b="1" lang="en-US" sz="36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</a:t>
            </a: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dvertising</a:t>
            </a:r>
          </a:p>
        </p:txBody>
      </p:sp>
      <p:sp>
        <p:nvSpPr>
          <p:cNvPr id="107" name="Shape 10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08" name="Shape 108"/>
          <p:cNvSpPr txBox="1"/>
          <p:nvPr/>
        </p:nvSpPr>
        <p:spPr>
          <a:xfrm>
            <a:off x="4284025" y="3768200"/>
            <a:ext cx="4731300" cy="596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ctr">
              <a:lnSpc>
                <a:spcPct val="14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36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Yahoo!/</a:t>
            </a:r>
            <a:r>
              <a:rPr lang="en-US" sz="3600">
                <a:solidFill>
                  <a:srgbClr val="1B325F"/>
                </a:solidFill>
              </a:rPr>
              <a:t>B</a:t>
            </a:r>
            <a:r>
              <a:rPr b="0" baseline="0" i="0" lang="en-US" sz="36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ing Network</a:t>
            </a:r>
          </a:p>
        </p:txBody>
      </p:sp>
      <p:pic>
        <p:nvPicPr>
          <p:cNvPr id="109" name="Shape 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9646" y="1506204"/>
            <a:ext cx="4435694" cy="209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1227" y="1533387"/>
            <a:ext cx="4132808" cy="2037817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/>
          <p:nvPr/>
        </p:nvSpPr>
        <p:spPr>
          <a:xfrm>
            <a:off x="38195" y="3768187"/>
            <a:ext cx="4494845" cy="5960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ctr">
              <a:lnSpc>
                <a:spcPct val="14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36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Google adwords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95950" y="133650"/>
            <a:ext cx="90480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0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see them (almost) every time you search…</a:t>
            </a:r>
          </a:p>
        </p:txBody>
      </p:sp>
      <p:sp>
        <p:nvSpPr>
          <p:cNvPr id="118" name="Shape 11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119" name="Shape 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6609" y="900308"/>
            <a:ext cx="4541252" cy="405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x="315029" y="105217"/>
            <a:ext cx="8566248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6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…just look towards the top and right</a:t>
            </a:r>
          </a:p>
        </p:txBody>
      </p:sp>
      <p:sp>
        <p:nvSpPr>
          <p:cNvPr id="126" name="Shape 12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06609" y="900308"/>
            <a:ext cx="4541252" cy="405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type="title"/>
          </p:nvPr>
        </p:nvSpPr>
        <p:spPr>
          <a:xfrm>
            <a:off x="457200" y="210039"/>
            <a:ext cx="8229600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Multi-billion dollar industry</a:t>
            </a:r>
          </a:p>
        </p:txBody>
      </p:sp>
      <p:sp>
        <p:nvSpPr>
          <p:cNvPr id="134" name="Shape 13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35" name="Shape 135"/>
          <p:cNvSpPr txBox="1"/>
          <p:nvPr/>
        </p:nvSpPr>
        <p:spPr>
          <a:xfrm>
            <a:off x="153499" y="1598075"/>
            <a:ext cx="8533199" cy="32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7" lvl="0" marL="5669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In 20</a:t>
            </a:r>
            <a:r>
              <a:rPr lang="en-US" sz="3000">
                <a:solidFill>
                  <a:srgbClr val="1B325F"/>
                </a:solidFill>
              </a:rPr>
              <a:t>13</a:t>
            </a:r>
            <a:r>
              <a:rPr b="0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000">
                <a:solidFill>
                  <a:srgbClr val="74AD1B"/>
                </a:solidFill>
              </a:rPr>
              <a:t>search advertising</a:t>
            </a:r>
            <a:r>
              <a:rPr b="0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000">
                <a:solidFill>
                  <a:srgbClr val="1B325F"/>
                </a:solidFill>
              </a:rPr>
              <a:t>reached</a:t>
            </a:r>
            <a:r>
              <a:rPr b="0" baseline="0" i="0" lang="en-US" sz="30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baseline="0" i="0" lang="en-US" sz="30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$</a:t>
            </a:r>
            <a:r>
              <a:rPr lang="en-US" sz="3000">
                <a:solidFill>
                  <a:srgbClr val="74AD1B"/>
                </a:solidFill>
              </a:rPr>
              <a:t>18.4</a:t>
            </a:r>
            <a:r>
              <a:rPr b="0" baseline="0" i="0" lang="en-US" sz="30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 billion</a:t>
            </a:r>
            <a:r>
              <a:rPr lang="en-US" sz="3000">
                <a:solidFill>
                  <a:srgbClr val="74AD1B"/>
                </a:solidFill>
              </a:rPr>
              <a:t>, 43% </a:t>
            </a:r>
            <a:r>
              <a:rPr lang="en-US" sz="3000">
                <a:solidFill>
                  <a:srgbClr val="1B325F"/>
                </a:solidFill>
              </a:rPr>
              <a:t>of all internet ad revenue</a:t>
            </a:r>
          </a:p>
          <a:p>
            <a:pPr indent="0" lvl="0" marL="558800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Font typeface="Arial"/>
              <a:buNone/>
            </a:pPr>
            <a:r>
              <a:t/>
            </a:r>
            <a:endParaRPr b="0" baseline="0" i="0" sz="28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-152046" y="98164"/>
            <a:ext cx="9487978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32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Top industries advertising </a:t>
            </a:r>
            <a:r>
              <a:rPr b="1" lang="en-US" sz="3200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online in 2013</a:t>
            </a:r>
          </a:p>
        </p:txBody>
      </p:sp>
      <p:sp>
        <p:nvSpPr>
          <p:cNvPr id="142" name="Shape 14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pic>
        <p:nvPicPr>
          <p:cNvPr id="143" name="Shape 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3562" y="796048"/>
            <a:ext cx="5236750" cy="3971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type="title"/>
          </p:nvPr>
        </p:nvSpPr>
        <p:spPr>
          <a:xfrm>
            <a:off x="229675" y="210050"/>
            <a:ext cx="8650199" cy="800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B88C1"/>
              </a:buClr>
              <a:buSzPct val="25000"/>
              <a:buFont typeface="Helvetica Neue"/>
              <a:buNone/>
            </a:pPr>
            <a:r>
              <a:rPr b="1" baseline="0" i="0" lang="en-US" sz="4400" u="none" cap="none" strike="noStrike">
                <a:solidFill>
                  <a:srgbClr val="4B88C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Advantages of PPC advertising</a:t>
            </a:r>
          </a:p>
        </p:txBody>
      </p:sp>
      <p:sp>
        <p:nvSpPr>
          <p:cNvPr id="150" name="Shape 15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r>
              <a:rPr lang="en-US"/>
              <a:t> </a:t>
            </a:r>
          </a:p>
        </p:txBody>
      </p:sp>
      <p:sp>
        <p:nvSpPr>
          <p:cNvPr id="151" name="Shape 151"/>
          <p:cNvSpPr txBox="1"/>
          <p:nvPr/>
        </p:nvSpPr>
        <p:spPr>
          <a:xfrm>
            <a:off x="153509" y="1182445"/>
            <a:ext cx="8650319" cy="3291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8128" lvl="0" marL="109728" marR="0" rtl="0" algn="l">
              <a:lnSpc>
                <a:spcPct val="120000"/>
              </a:lnSpc>
              <a:spcBef>
                <a:spcPts val="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A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ds appear on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relevant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 searches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Only pay when someone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clicks 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74AD1B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E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asy-t</a:t>
            </a:r>
            <a:r>
              <a:rPr lang="en-US" sz="2800">
                <a:solidFill>
                  <a:srgbClr val="1B325F"/>
                </a:solidFill>
              </a:rPr>
              <a:t>o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-measure </a:t>
            </a:r>
            <a:r>
              <a:rPr b="0" baseline="0" i="0" lang="en-US" sz="2800" u="none" cap="none" strike="noStrike">
                <a:solidFill>
                  <a:srgbClr val="74AD1B"/>
                </a:solidFill>
                <a:latin typeface="Arial"/>
                <a:ea typeface="Arial"/>
                <a:cs typeface="Arial"/>
                <a:sym typeface="Arial"/>
              </a:rPr>
              <a:t>ROI</a:t>
            </a:r>
          </a:p>
          <a:p>
            <a:pPr indent="-8128" lvl="0" marL="109728" marR="0" rtl="0" algn="l">
              <a:lnSpc>
                <a:spcPct val="120000"/>
              </a:lnSpc>
              <a:spcBef>
                <a:spcPts val="200"/>
              </a:spcBef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1000" u="none" cap="none" strike="noStrike">
              <a:solidFill>
                <a:srgbClr val="1B325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128" lvl="0" marL="109728" marR="0" rtl="0" algn="l">
              <a:lnSpc>
                <a:spcPct val="120000"/>
              </a:lnSpc>
              <a:spcBef>
                <a:spcPts val="560"/>
              </a:spcBef>
              <a:buClr>
                <a:srgbClr val="1B325F"/>
              </a:buClr>
              <a:buSzPct val="25000"/>
              <a:buFont typeface="Arial"/>
              <a:buNone/>
            </a:pP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+ </a:t>
            </a:r>
            <a:r>
              <a:rPr lang="en-US" sz="2800">
                <a:solidFill>
                  <a:srgbClr val="1B325F"/>
                </a:solidFill>
              </a:rPr>
              <a:t>Most b</a:t>
            </a:r>
            <a:r>
              <a:rPr b="0" baseline="0" i="0" lang="en-US" sz="2800" u="none" cap="none" strike="noStrike">
                <a:solidFill>
                  <a:srgbClr val="1B325F"/>
                </a:solidFill>
                <a:latin typeface="Arial"/>
                <a:ea typeface="Arial"/>
                <a:cs typeface="Arial"/>
                <a:sym typeface="Arial"/>
              </a:rPr>
              <a:t>usinesses </a:t>
            </a:r>
            <a:r>
              <a:rPr lang="en-US" sz="2800">
                <a:solidFill>
                  <a:srgbClr val="1B325F"/>
                </a:solidFill>
              </a:rPr>
              <a:t>report </a:t>
            </a:r>
            <a:r>
              <a:rPr lang="en-US" sz="2800">
                <a:solidFill>
                  <a:srgbClr val="74AD1B"/>
                </a:solidFill>
              </a:rPr>
              <a:t>strong results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+OWA - Mobile Websites 2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